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7"/>
  </p:notesMasterIdLst>
  <p:sldIdLst>
    <p:sldId id="256" r:id="rId2"/>
    <p:sldId id="258" r:id="rId3"/>
    <p:sldId id="260" r:id="rId4"/>
    <p:sldId id="259" r:id="rId5"/>
    <p:sldId id="263" r:id="rId6"/>
    <p:sldId id="261" r:id="rId7"/>
    <p:sldId id="264" r:id="rId8"/>
    <p:sldId id="265" r:id="rId9"/>
    <p:sldId id="266" r:id="rId10"/>
    <p:sldId id="267" r:id="rId11"/>
    <p:sldId id="269" r:id="rId12"/>
    <p:sldId id="257" r:id="rId13"/>
    <p:sldId id="276" r:id="rId14"/>
    <p:sldId id="270" r:id="rId15"/>
    <p:sldId id="271" r:id="rId16"/>
    <p:sldId id="272" r:id="rId17"/>
    <p:sldId id="273" r:id="rId18"/>
    <p:sldId id="262" r:id="rId19"/>
    <p:sldId id="278" r:id="rId20"/>
    <p:sldId id="274" r:id="rId21"/>
    <p:sldId id="275" r:id="rId22"/>
    <p:sldId id="277" r:id="rId23"/>
    <p:sldId id="279" r:id="rId24"/>
    <p:sldId id="280" r:id="rId25"/>
    <p:sldId id="268" r:id="rId26"/>
  </p:sldIdLst>
  <p:sldSz cx="14630400" cy="8229600"/>
  <p:notesSz cx="8229600" cy="14630400"/>
  <p:embeddedFontLst>
    <p:embeddedFont>
      <p:font typeface="Arial Black" panose="020B0A04020102020204" pitchFamily="34" charset="0"/>
      <p:bold r:id="rId28"/>
    </p:embeddedFont>
    <p:embeddedFont>
      <p:font typeface="Heebo Light" pitchFamily="2" charset="-79"/>
      <p:regular r:id="rId29"/>
    </p:embeddedFont>
    <p:embeddedFont>
      <p:font typeface="Montserrat" panose="00000500000000000000" pitchFamily="2" charset="0"/>
      <p:regular r:id="rId30"/>
      <p:bold r:id="rId31"/>
      <p:italic r:id="rId32"/>
      <p:boldItalic r:id="rId33"/>
    </p:embeddedFont>
    <p:embeddedFont>
      <p:font typeface="Rockwell Extra Bold" panose="02060903040505020403" pitchFamily="18" charset="0"/>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C23770-3096-4706-90BD-20A41B80C40D}" v="1" dt="2025-06-28T09:23:13.8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514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4B25B-9F3C-A56E-3A8B-9AEE687F40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7C3197-FC12-EED5-BF87-AA7677D3CB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AAB9DF-8B7B-7BAE-7129-91AFF6985C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3403AB-B9F7-03D8-523F-387C0BF3D175}"/>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17088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EBDA2-ED5C-C27A-454D-8FDE8F487B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51F837-A858-ABC3-B9CA-255700DAFD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9B215C-5B4A-9ECC-2A3A-2CA723926F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302416-82DF-AEB3-3FE3-2C8ACA53BB1C}"/>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753052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55AD9-68FC-CF97-FDAE-351C2FA1AB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727A8F-ACEC-C5DF-D894-A65A6EC4CD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1143F9-220A-1AF3-F345-79EB4C672A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6C25C2-B0D5-1AAC-6C7B-FEC11326FA09}"/>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208992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55746"/>
            <a:ext cx="7232928"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ea typeface="Montserrat" pitchFamily="34" charset="-122"/>
                <a:cs typeface="Montserrat" pitchFamily="34" charset="-120"/>
              </a:rPr>
              <a:t>Vehicle Insurance System</a:t>
            </a:r>
            <a:endParaRPr lang="en-US" sz="4450" dirty="0"/>
          </a:p>
        </p:txBody>
      </p:sp>
      <p:sp>
        <p:nvSpPr>
          <p:cNvPr id="4" name="Text 1"/>
          <p:cNvSpPr/>
          <p:nvPr/>
        </p:nvSpPr>
        <p:spPr>
          <a:xfrm>
            <a:off x="793790" y="3204686"/>
            <a:ext cx="7556421" cy="4199724"/>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ea typeface="Heebo Light" pitchFamily="34" charset="-122"/>
                <a:cs typeface="Heebo Light" pitchFamily="34" charset="-120"/>
              </a:rPr>
              <a:t>A Web-Based Modernization of Automobile Insurance</a:t>
            </a:r>
          </a:p>
          <a:p>
            <a:pPr marL="0" indent="0" algn="l">
              <a:lnSpc>
                <a:spcPts val="2850"/>
              </a:lnSpc>
              <a:buNone/>
            </a:pPr>
            <a:endParaRPr lang="en-US" sz="1750" dirty="0">
              <a:solidFill>
                <a:srgbClr val="DCD7E5"/>
              </a:solidFill>
              <a:ea typeface="Heebo Light" pitchFamily="34" charset="-122"/>
              <a:cs typeface="Heebo Light" pitchFamily="34" charset="-120"/>
            </a:endParaRPr>
          </a:p>
          <a:p>
            <a:pPr marL="0" indent="0" algn="l">
              <a:lnSpc>
                <a:spcPts val="2850"/>
              </a:lnSpc>
              <a:buNone/>
            </a:pPr>
            <a:r>
              <a:rPr lang="en-US" sz="1750" dirty="0">
                <a:solidFill>
                  <a:srgbClr val="DCD7E5"/>
                </a:solidFill>
                <a:ea typeface="Heebo Light" pitchFamily="34" charset="-122"/>
                <a:cs typeface="Heebo Light" pitchFamily="34" charset="-120"/>
              </a:rPr>
              <a:t>Problem statement: </a:t>
            </a:r>
          </a:p>
          <a:p>
            <a:pPr marL="0" indent="0" algn="l">
              <a:lnSpc>
                <a:spcPts val="2850"/>
              </a:lnSpc>
              <a:buNone/>
            </a:pPr>
            <a:r>
              <a:rPr lang="en-US" sz="1750" dirty="0">
                <a:solidFill>
                  <a:srgbClr val="DCD7E5"/>
                </a:solidFill>
                <a:ea typeface="Heebo Light" pitchFamily="34" charset="-122"/>
                <a:cs typeface="Heebo Light" pitchFamily="34" charset="-120"/>
              </a:rPr>
              <a:t>Imagine you are working for an insurance company that wants to modernize</a:t>
            </a:r>
          </a:p>
          <a:p>
            <a:pPr marL="0" indent="0" algn="l">
              <a:lnSpc>
                <a:spcPts val="2850"/>
              </a:lnSpc>
              <a:buNone/>
            </a:pPr>
            <a:r>
              <a:rPr lang="en-US" sz="1750" dirty="0">
                <a:solidFill>
                  <a:srgbClr val="DCD7E5"/>
                </a:solidFill>
                <a:ea typeface="Heebo Light" pitchFamily="34" charset="-122"/>
                <a:cs typeface="Heebo Light" pitchFamily="34" charset="-120"/>
              </a:rPr>
              <a:t>its operations by developing a comprehensive Insurance Management </a:t>
            </a:r>
          </a:p>
          <a:p>
            <a:pPr marL="0" indent="0" algn="l">
              <a:lnSpc>
                <a:spcPts val="2850"/>
              </a:lnSpc>
              <a:buNone/>
            </a:pPr>
            <a:r>
              <a:rPr lang="en-US" sz="1750" dirty="0">
                <a:solidFill>
                  <a:srgbClr val="DCD7E5"/>
                </a:solidFill>
                <a:ea typeface="Heebo Light" pitchFamily="34" charset="-122"/>
                <a:cs typeface="Heebo Light" pitchFamily="34" charset="-120"/>
              </a:rPr>
              <a:t>System for automobiles. The goal is to create a web-based application that </a:t>
            </a:r>
          </a:p>
          <a:p>
            <a:pPr marL="0" indent="0" algn="l">
              <a:lnSpc>
                <a:spcPts val="2850"/>
              </a:lnSpc>
              <a:buNone/>
            </a:pPr>
            <a:r>
              <a:rPr lang="en-US" sz="1750" dirty="0">
                <a:solidFill>
                  <a:srgbClr val="DCD7E5"/>
                </a:solidFill>
                <a:ea typeface="Heebo Light" pitchFamily="34" charset="-122"/>
                <a:cs typeface="Heebo Light" pitchFamily="34" charset="-120"/>
              </a:rPr>
              <a:t>allows users to manage policies, claims, and customer information efficiently.</a:t>
            </a:r>
          </a:p>
          <a:p>
            <a:pPr marL="0" indent="0" algn="l">
              <a:lnSpc>
                <a:spcPts val="2850"/>
              </a:lnSpc>
              <a:buNone/>
            </a:pPr>
            <a:endParaRPr lang="en-US" sz="1750" dirty="0">
              <a:solidFill>
                <a:srgbClr val="DCD7E5"/>
              </a:solidFill>
              <a:cs typeface="Heebo Light" pitchFamily="34" charset="-120"/>
            </a:endParaRPr>
          </a:p>
          <a:p>
            <a:pPr marL="0" indent="0" algn="l">
              <a:lnSpc>
                <a:spcPts val="2850"/>
              </a:lnSpc>
              <a:buNone/>
            </a:pPr>
            <a:endParaRPr lang="en-US" sz="1750" dirty="0"/>
          </a:p>
        </p:txBody>
      </p:sp>
      <p:sp>
        <p:nvSpPr>
          <p:cNvPr id="5" name="Text 2"/>
          <p:cNvSpPr/>
          <p:nvPr/>
        </p:nvSpPr>
        <p:spPr>
          <a:xfrm>
            <a:off x="102414" y="7703364"/>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Presented by: Sourabh Vishwakarma</a:t>
            </a:r>
            <a:endParaRPr lang="en-US" sz="1750" dirty="0"/>
          </a:p>
        </p:txBody>
      </p:sp>
      <p:sp>
        <p:nvSpPr>
          <p:cNvPr id="6" name="Text 3"/>
          <p:cNvSpPr/>
          <p:nvPr/>
        </p:nvSpPr>
        <p:spPr>
          <a:xfrm>
            <a:off x="801410" y="4559915"/>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Text 4"/>
          <p:cNvSpPr/>
          <p:nvPr/>
        </p:nvSpPr>
        <p:spPr>
          <a:xfrm>
            <a:off x="632043" y="5091122"/>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0" name="Text 6"/>
          <p:cNvSpPr/>
          <p:nvPr/>
        </p:nvSpPr>
        <p:spPr>
          <a:xfrm>
            <a:off x="1270040" y="5676900"/>
            <a:ext cx="3239572" cy="396835"/>
          </a:xfrm>
          <a:prstGeom prst="rect">
            <a:avLst/>
          </a:prstGeom>
          <a:noFill/>
          <a:ln/>
        </p:spPr>
        <p:txBody>
          <a:bodyPr wrap="none" lIns="0" tIns="0" rIns="0" bIns="0" rtlCol="0" anchor="t"/>
          <a:lstStyle/>
          <a:p>
            <a:pPr marL="0" indent="0" algn="l">
              <a:lnSpc>
                <a:spcPts val="3100"/>
              </a:lnSpc>
              <a:buNone/>
            </a:pP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C4941-B077-596A-A79C-AB45D3E3434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62C764B-5228-4188-25AF-18B33DA14EB1}"/>
              </a:ext>
            </a:extLst>
          </p:cNvPr>
          <p:cNvSpPr/>
          <p:nvPr/>
        </p:nvSpPr>
        <p:spPr>
          <a:xfrm>
            <a:off x="392346" y="596808"/>
            <a:ext cx="12764333" cy="708779"/>
          </a:xfrm>
          <a:prstGeom prst="rect">
            <a:avLst/>
          </a:prstGeom>
          <a:noFill/>
          <a:ln/>
        </p:spPr>
        <p:txBody>
          <a:bodyPr wrap="none" lIns="0" tIns="0" rIns="0" bIns="0" rtlCol="0" anchor="t"/>
          <a:lstStyle/>
          <a:p>
            <a:r>
              <a:rPr lang="en-IN" sz="4800" dirty="0">
                <a:solidFill>
                  <a:schemeClr val="bg1">
                    <a:lumMod val="95000"/>
                  </a:schemeClr>
                </a:solidFill>
              </a:rPr>
              <a:t>🚀 Future Enhancements</a:t>
            </a:r>
            <a:endParaRPr lang="en-IN" sz="4800" b="1" dirty="0">
              <a:solidFill>
                <a:schemeClr val="bg1">
                  <a:lumMod val="95000"/>
                </a:schemeClr>
              </a:solidFill>
            </a:endParaRPr>
          </a:p>
        </p:txBody>
      </p:sp>
      <p:sp>
        <p:nvSpPr>
          <p:cNvPr id="6" name="Text 4">
            <a:extLst>
              <a:ext uri="{FF2B5EF4-FFF2-40B4-BE49-F238E27FC236}">
                <a16:creationId xmlns:a16="http://schemas.microsoft.com/office/drawing/2014/main" id="{132CF860-7EDA-80B4-DF09-77D47EBBC7C4}"/>
              </a:ext>
            </a:extLst>
          </p:cNvPr>
          <p:cNvSpPr/>
          <p:nvPr/>
        </p:nvSpPr>
        <p:spPr>
          <a:xfrm>
            <a:off x="392347" y="1650380"/>
            <a:ext cx="13451884" cy="6188927"/>
          </a:xfrm>
          <a:prstGeom prst="rect">
            <a:avLst/>
          </a:prstGeom>
          <a:noFill/>
          <a:ln/>
        </p:spPr>
        <p:txBody>
          <a:bodyPr wrap="square" lIns="0" tIns="0" rIns="0" bIns="0" rtlCol="0" anchor="t"/>
          <a:lstStyle/>
          <a:p>
            <a:pPr marL="342900" indent="-342900" algn="l">
              <a:lnSpc>
                <a:spcPts val="2850"/>
              </a:lnSpc>
              <a:buSzPct val="100000"/>
              <a:buChar char="•"/>
            </a:pPr>
            <a:endParaRPr lang="en-US" sz="1750" dirty="0">
              <a:solidFill>
                <a:schemeClr val="bg1">
                  <a:lumMod val="95000"/>
                </a:schemeClr>
              </a:solidFill>
            </a:endParaRPr>
          </a:p>
        </p:txBody>
      </p:sp>
      <p:sp>
        <p:nvSpPr>
          <p:cNvPr id="7" name="Text 5">
            <a:extLst>
              <a:ext uri="{FF2B5EF4-FFF2-40B4-BE49-F238E27FC236}">
                <a16:creationId xmlns:a16="http://schemas.microsoft.com/office/drawing/2014/main" id="{0FE5D128-E603-709F-02D5-30EEAED58361}"/>
              </a:ext>
            </a:extLst>
          </p:cNvPr>
          <p:cNvSpPr/>
          <p:nvPr/>
        </p:nvSpPr>
        <p:spPr>
          <a:xfrm>
            <a:off x="7599521" y="4338757"/>
            <a:ext cx="6244709" cy="725805"/>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8" name="Text 6">
            <a:extLst>
              <a:ext uri="{FF2B5EF4-FFF2-40B4-BE49-F238E27FC236}">
                <a16:creationId xmlns:a16="http://schemas.microsoft.com/office/drawing/2014/main" id="{D173C64F-ED77-96D5-4B86-CB68ECD6B288}"/>
              </a:ext>
            </a:extLst>
          </p:cNvPr>
          <p:cNvSpPr/>
          <p:nvPr/>
        </p:nvSpPr>
        <p:spPr>
          <a:xfrm>
            <a:off x="7599521" y="5143857"/>
            <a:ext cx="6244709" cy="725805"/>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13" name="Rectangle 5">
            <a:extLst>
              <a:ext uri="{FF2B5EF4-FFF2-40B4-BE49-F238E27FC236}">
                <a16:creationId xmlns:a16="http://schemas.microsoft.com/office/drawing/2014/main" id="{E654882E-A44A-F167-EFF1-7073E5C44503}"/>
              </a:ext>
            </a:extLst>
          </p:cNvPr>
          <p:cNvSpPr>
            <a:spLocks noChangeArrowheads="1"/>
          </p:cNvSpPr>
          <p:nvPr/>
        </p:nvSpPr>
        <p:spPr bwMode="auto">
          <a:xfrm>
            <a:off x="278780" y="2459684"/>
            <a:ext cx="695094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dirty="0">
                <a:solidFill>
                  <a:schemeClr val="bg1">
                    <a:lumMod val="95000"/>
                  </a:schemeClr>
                </a:solidFill>
              </a:rPr>
              <a:t>🔐 </a:t>
            </a:r>
            <a:r>
              <a:rPr lang="en-IN" b="1" dirty="0">
                <a:solidFill>
                  <a:schemeClr val="bg1">
                    <a:lumMod val="95000"/>
                  </a:schemeClr>
                </a:solidFill>
              </a:rPr>
              <a:t>Enable JWT Login &amp; Registration APIs</a:t>
            </a:r>
            <a:br>
              <a:rPr lang="en-IN" dirty="0">
                <a:solidFill>
                  <a:schemeClr val="bg1">
                    <a:lumMod val="95000"/>
                  </a:schemeClr>
                </a:solidFill>
              </a:rPr>
            </a:br>
            <a:r>
              <a:rPr lang="en-IN" dirty="0">
                <a:solidFill>
                  <a:schemeClr val="bg1">
                    <a:lumMod val="95000"/>
                  </a:schemeClr>
                </a:solidFill>
              </a:rPr>
              <a:t>Implement secure authentication and role-based access control</a:t>
            </a:r>
          </a:p>
          <a:p>
            <a:r>
              <a:rPr lang="en-IN" dirty="0">
                <a:solidFill>
                  <a:schemeClr val="bg1">
                    <a:lumMod val="95000"/>
                  </a:schemeClr>
                </a:solidFill>
              </a:rPr>
              <a:t>⚙️ </a:t>
            </a:r>
            <a:r>
              <a:rPr lang="en-IN" b="1" dirty="0">
                <a:solidFill>
                  <a:schemeClr val="bg1">
                    <a:lumMod val="95000"/>
                  </a:schemeClr>
                </a:solidFill>
              </a:rPr>
              <a:t>Integrate CI/CD Pipeline using GitHub Actions</a:t>
            </a:r>
            <a:br>
              <a:rPr lang="en-IN" dirty="0">
                <a:solidFill>
                  <a:schemeClr val="bg1">
                    <a:lumMod val="95000"/>
                  </a:schemeClr>
                </a:solidFill>
              </a:rPr>
            </a:br>
            <a:r>
              <a:rPr lang="en-IN" dirty="0">
                <a:solidFill>
                  <a:schemeClr val="bg1">
                    <a:lumMod val="95000"/>
                  </a:schemeClr>
                </a:solidFill>
              </a:rPr>
              <a:t>Automate build, test, and deployment workflows</a:t>
            </a:r>
          </a:p>
          <a:p>
            <a:r>
              <a:rPr lang="en-IN" dirty="0">
                <a:solidFill>
                  <a:schemeClr val="bg1">
                    <a:lumMod val="95000"/>
                  </a:schemeClr>
                </a:solidFill>
              </a:rPr>
              <a:t>📦 </a:t>
            </a:r>
            <a:r>
              <a:rPr lang="en-IN" b="1" dirty="0">
                <a:solidFill>
                  <a:schemeClr val="bg1">
                    <a:lumMod val="95000"/>
                  </a:schemeClr>
                </a:solidFill>
              </a:rPr>
              <a:t>Containerize with Docker</a:t>
            </a:r>
            <a:br>
              <a:rPr lang="en-IN" dirty="0">
                <a:solidFill>
                  <a:schemeClr val="bg1">
                    <a:lumMod val="95000"/>
                  </a:schemeClr>
                </a:solidFill>
              </a:rPr>
            </a:br>
            <a:r>
              <a:rPr lang="en-IN" dirty="0">
                <a:solidFill>
                  <a:schemeClr val="bg1">
                    <a:lumMod val="95000"/>
                  </a:schemeClr>
                </a:solidFill>
              </a:rPr>
              <a:t>Package backend and frontend for scalable deployment</a:t>
            </a:r>
          </a:p>
          <a:p>
            <a:r>
              <a:rPr lang="en-IN" dirty="0">
                <a:solidFill>
                  <a:schemeClr val="bg1">
                    <a:lumMod val="95000"/>
                  </a:schemeClr>
                </a:solidFill>
              </a:rPr>
              <a:t>🧑‍💼 </a:t>
            </a:r>
            <a:r>
              <a:rPr lang="en-IN" b="1" dirty="0">
                <a:solidFill>
                  <a:schemeClr val="bg1">
                    <a:lumMod val="95000"/>
                  </a:schemeClr>
                </a:solidFill>
              </a:rPr>
              <a:t>Add Admin Dashboards &amp; Frontend Integration</a:t>
            </a:r>
            <a:br>
              <a:rPr lang="en-IN" dirty="0">
                <a:solidFill>
                  <a:schemeClr val="bg1">
                    <a:lumMod val="95000"/>
                  </a:schemeClr>
                </a:solidFill>
              </a:rPr>
            </a:br>
            <a:r>
              <a:rPr lang="en-IN" dirty="0">
                <a:solidFill>
                  <a:schemeClr val="bg1">
                    <a:lumMod val="95000"/>
                  </a:schemeClr>
                </a:solidFill>
              </a:rPr>
              <a:t>Expand UI with role-specific views and functionalities</a:t>
            </a:r>
          </a:p>
          <a:p>
            <a:r>
              <a:rPr lang="en-IN" dirty="0">
                <a:solidFill>
                  <a:schemeClr val="bg1">
                    <a:lumMod val="95000"/>
                  </a:schemeClr>
                </a:solidFill>
              </a:rPr>
              <a:t>📊 </a:t>
            </a:r>
            <a:r>
              <a:rPr lang="en-IN" b="1" dirty="0">
                <a:solidFill>
                  <a:schemeClr val="bg1">
                    <a:lumMod val="95000"/>
                  </a:schemeClr>
                </a:solidFill>
              </a:rPr>
              <a:t>Advanced Reporting Module with Charts</a:t>
            </a:r>
            <a:br>
              <a:rPr lang="en-IN" dirty="0">
                <a:solidFill>
                  <a:schemeClr val="bg1">
                    <a:lumMod val="95000"/>
                  </a:schemeClr>
                </a:solidFill>
              </a:rPr>
            </a:br>
            <a:r>
              <a:rPr lang="en-IN" dirty="0">
                <a:solidFill>
                  <a:schemeClr val="bg1">
                    <a:lumMod val="95000"/>
                  </a:schemeClr>
                </a:solidFill>
              </a:rPr>
              <a:t>Visualize key metrics like policy counts, claim ratios, and premium totals</a:t>
            </a:r>
          </a:p>
        </p:txBody>
      </p:sp>
    </p:spTree>
    <p:extLst>
      <p:ext uri="{BB962C8B-B14F-4D97-AF65-F5344CB8AC3E}">
        <p14:creationId xmlns:p14="http://schemas.microsoft.com/office/powerpoint/2010/main" val="1840064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79082"/>
            <a:ext cx="7556421" cy="2232779"/>
          </a:xfrm>
          <a:prstGeom prst="rect">
            <a:avLst/>
          </a:prstGeom>
          <a:noFill/>
          <a:ln/>
        </p:spPr>
        <p:txBody>
          <a:bodyPr wrap="square" lIns="0" tIns="0" rIns="0" bIns="0" rtlCol="0" anchor="t"/>
          <a:lstStyle/>
          <a:p>
            <a:pPr marL="0" indent="0" algn="l">
              <a:lnSpc>
                <a:spcPts val="5850"/>
              </a:lnSpc>
              <a:buNone/>
            </a:pPr>
            <a:r>
              <a:rPr lang="en-US" sz="4650" b="1" dirty="0">
                <a:solidFill>
                  <a:srgbClr val="FF8AAF"/>
                </a:solidFill>
                <a:latin typeface="Arial Black" panose="020B0A04020102020204" pitchFamily="34" charset="0"/>
                <a:ea typeface="Petrona Bold" pitchFamily="34" charset="-122"/>
                <a:cs typeface="Petrona Bold" pitchFamily="34" charset="-120"/>
              </a:rPr>
              <a:t>Automobile Insurance System – Frontend Overview</a:t>
            </a:r>
            <a:endParaRPr lang="en-US" sz="4650" dirty="0">
              <a:latin typeface="Arial Black" panose="020B0A04020102020204" pitchFamily="34" charset="0"/>
            </a:endParaRPr>
          </a:p>
        </p:txBody>
      </p:sp>
      <p:sp>
        <p:nvSpPr>
          <p:cNvPr id="4" name="Text 1"/>
          <p:cNvSpPr/>
          <p:nvPr/>
        </p:nvSpPr>
        <p:spPr>
          <a:xfrm>
            <a:off x="5727178" y="4764778"/>
            <a:ext cx="8662444" cy="595432"/>
          </a:xfrm>
          <a:prstGeom prst="rect">
            <a:avLst/>
          </a:prstGeom>
          <a:noFill/>
          <a:ln/>
        </p:spPr>
        <p:txBody>
          <a:bodyPr wrap="none" lIns="0" tIns="0" rIns="0" bIns="0" rtlCol="0" anchor="t"/>
          <a:lstStyle/>
          <a:p>
            <a:pPr marL="0" indent="0" algn="l">
              <a:lnSpc>
                <a:spcPts val="4650"/>
              </a:lnSpc>
              <a:buNone/>
            </a:pPr>
            <a:r>
              <a:rPr lang="en-US" sz="3750" b="1" dirty="0">
                <a:solidFill>
                  <a:srgbClr val="FF8AAF"/>
                </a:solidFill>
                <a:latin typeface="Arial Black" panose="020B0A04020102020204" pitchFamily="34" charset="0"/>
                <a:ea typeface="Petrona Bold" pitchFamily="34" charset="-122"/>
                <a:cs typeface="Petrona Bold" pitchFamily="34" charset="-120"/>
              </a:rPr>
              <a:t>Built with Angular Framework</a:t>
            </a:r>
            <a:endParaRPr lang="en-US" sz="3750" dirty="0">
              <a:latin typeface="Arial Black" panose="020B0A040201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474595"/>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FF8AAF"/>
                </a:solidFill>
                <a:latin typeface="Arial Black" panose="020B0A04020102020204" pitchFamily="34" charset="0"/>
                <a:ea typeface="Segoe UI Black" panose="020B0A02040204020203" pitchFamily="34" charset="0"/>
                <a:cs typeface="Petrona Bold" pitchFamily="34" charset="-120"/>
              </a:rPr>
              <a:t>Introduction to the Frontend</a:t>
            </a:r>
            <a:endParaRPr lang="en-US" sz="4650" dirty="0">
              <a:latin typeface="Arial Black" panose="020B0A04020102020204" pitchFamily="34" charset="0"/>
              <a:ea typeface="Segoe UI Black" panose="020B0A02040204020203" pitchFamily="34" charset="0"/>
            </a:endParaRPr>
          </a:p>
        </p:txBody>
      </p:sp>
      <p:sp>
        <p:nvSpPr>
          <p:cNvPr id="4" name="Text 1"/>
          <p:cNvSpPr/>
          <p:nvPr/>
        </p:nvSpPr>
        <p:spPr>
          <a:xfrm>
            <a:off x="793790" y="4303276"/>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This presentation outlines the frontend architecture of our Automobile Insurance System, designed for seamless user interaction from policy inquiry to claim management. It acts as the visual and interactive gateway for all user activities.</a:t>
            </a:r>
            <a:endParaRPr lang="en-US" sz="1750" dirty="0">
              <a:latin typeface="Arial Black" panose="020B0A040201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8661" y="564594"/>
            <a:ext cx="9338786" cy="673656"/>
          </a:xfrm>
          <a:prstGeom prst="rect">
            <a:avLst/>
          </a:prstGeom>
          <a:noFill/>
          <a:ln/>
        </p:spPr>
        <p:txBody>
          <a:bodyPr wrap="none" lIns="0" tIns="0" rIns="0" bIns="0" rtlCol="0" anchor="t"/>
          <a:lstStyle/>
          <a:p>
            <a:pPr marL="0" indent="0" algn="l">
              <a:lnSpc>
                <a:spcPts val="5300"/>
              </a:lnSpc>
              <a:buNone/>
            </a:pPr>
            <a:r>
              <a:rPr lang="en-US" sz="4200" b="1" dirty="0">
                <a:solidFill>
                  <a:srgbClr val="FF8AAF"/>
                </a:solidFill>
                <a:latin typeface="Arial Black" panose="020B0A04020102020204" pitchFamily="34" charset="0"/>
                <a:ea typeface="Petrona Bold" pitchFamily="34" charset="-122"/>
                <a:cs typeface="Petrona Bold" pitchFamily="34" charset="-120"/>
              </a:rPr>
              <a:t>Angular Frontend: The User's Gateway</a:t>
            </a:r>
            <a:endParaRPr lang="en-US" sz="4200" dirty="0">
              <a:latin typeface="Arial Black" panose="020B0A04020102020204" pitchFamily="34" charset="0"/>
            </a:endParaRPr>
          </a:p>
        </p:txBody>
      </p:sp>
      <p:sp>
        <p:nvSpPr>
          <p:cNvPr id="3" name="Text 1"/>
          <p:cNvSpPr/>
          <p:nvPr/>
        </p:nvSpPr>
        <p:spPr>
          <a:xfrm>
            <a:off x="718661" y="1730931"/>
            <a:ext cx="6346031" cy="985837"/>
          </a:xfrm>
          <a:prstGeom prst="rect">
            <a:avLst/>
          </a:prstGeom>
          <a:noFill/>
          <a:ln/>
        </p:spPr>
        <p:txBody>
          <a:bodyPr wrap="square" lIns="0" tIns="0" rIns="0" bIns="0" rtlCol="0" anchor="t"/>
          <a:lstStyle/>
          <a:p>
            <a:pPr marL="0" indent="0" algn="l">
              <a:lnSpc>
                <a:spcPts val="2550"/>
              </a:lnSpc>
              <a:buNone/>
            </a:pPr>
            <a:r>
              <a:rPr lang="en-US" sz="1600" dirty="0">
                <a:solidFill>
                  <a:srgbClr val="E0D6DE"/>
                </a:solidFill>
                <a:latin typeface="Arial Black" panose="020B0A04020102020204" pitchFamily="34" charset="0"/>
                <a:ea typeface="Inter" pitchFamily="34" charset="-122"/>
                <a:cs typeface="Inter" pitchFamily="34" charset="-120"/>
              </a:rPr>
              <a:t>Developed with Angular, our frontend provides a responsive and intuitive user experience. It's built upon a component-based architecture for scalability and maintainability.</a:t>
            </a:r>
            <a:endParaRPr lang="en-US" sz="1600" dirty="0">
              <a:latin typeface="Arial Black" panose="020B0A04020102020204" pitchFamily="34" charset="0"/>
            </a:endParaRPr>
          </a:p>
        </p:txBody>
      </p:sp>
      <p:sp>
        <p:nvSpPr>
          <p:cNvPr id="4" name="Text 2"/>
          <p:cNvSpPr/>
          <p:nvPr/>
        </p:nvSpPr>
        <p:spPr>
          <a:xfrm>
            <a:off x="718661" y="2901553"/>
            <a:ext cx="6346031" cy="328613"/>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D6DE"/>
                </a:solidFill>
                <a:latin typeface="Arial Black" panose="020B0A04020102020204" pitchFamily="34" charset="0"/>
                <a:ea typeface="Inter" pitchFamily="34" charset="-122"/>
                <a:cs typeface="Inter" pitchFamily="34" charset="-120"/>
              </a:rPr>
              <a:t>Single Page Application (SPA)</a:t>
            </a:r>
            <a:endParaRPr lang="en-US" sz="1600" dirty="0">
              <a:latin typeface="Arial Black" panose="020B0A04020102020204" pitchFamily="34" charset="0"/>
            </a:endParaRPr>
          </a:p>
        </p:txBody>
      </p:sp>
      <p:sp>
        <p:nvSpPr>
          <p:cNvPr id="5" name="Text 3"/>
          <p:cNvSpPr/>
          <p:nvPr/>
        </p:nvSpPr>
        <p:spPr>
          <a:xfrm>
            <a:off x="718661" y="3301960"/>
            <a:ext cx="6346031" cy="328613"/>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D6DE"/>
                </a:solidFill>
                <a:latin typeface="Arial Black" panose="020B0A04020102020204" pitchFamily="34" charset="0"/>
                <a:ea typeface="Inter" pitchFamily="34" charset="-122"/>
                <a:cs typeface="Inter" pitchFamily="34" charset="-120"/>
              </a:rPr>
              <a:t>Modular component design</a:t>
            </a:r>
            <a:endParaRPr lang="en-US" sz="1600" dirty="0">
              <a:latin typeface="Arial Black" panose="020B0A04020102020204" pitchFamily="34" charset="0"/>
            </a:endParaRPr>
          </a:p>
        </p:txBody>
      </p:sp>
      <p:sp>
        <p:nvSpPr>
          <p:cNvPr id="6" name="Text 4"/>
          <p:cNvSpPr/>
          <p:nvPr/>
        </p:nvSpPr>
        <p:spPr>
          <a:xfrm>
            <a:off x="718661" y="3702368"/>
            <a:ext cx="6346031" cy="328613"/>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E0D6DE"/>
                </a:solidFill>
                <a:latin typeface="Arial Black" panose="020B0A04020102020204" pitchFamily="34" charset="0"/>
                <a:ea typeface="Inter" pitchFamily="34" charset="-122"/>
                <a:cs typeface="Inter" pitchFamily="34" charset="-120"/>
              </a:rPr>
              <a:t>Responsive across devices</a:t>
            </a:r>
            <a:endParaRPr lang="en-US" sz="1600" dirty="0">
              <a:latin typeface="Arial Black" panose="020B0A04020102020204" pitchFamily="34" charset="0"/>
            </a:endParaRPr>
          </a:p>
        </p:txBody>
      </p:sp>
      <p:pic>
        <p:nvPicPr>
          <p:cNvPr id="7" name="Image 0" descr="preencoded.png"/>
          <p:cNvPicPr>
            <a:picLocks noChangeAspect="1"/>
          </p:cNvPicPr>
          <p:nvPr/>
        </p:nvPicPr>
        <p:blipFill>
          <a:blip r:embed="rId3"/>
          <a:stretch>
            <a:fillRect/>
          </a:stretch>
        </p:blipFill>
        <p:spPr>
          <a:xfrm>
            <a:off x="7573327" y="1777127"/>
            <a:ext cx="6346031" cy="634603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510784"/>
            <a:ext cx="6797873"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Rockwell Extra Bold" panose="02060903040505020403" pitchFamily="18" charset="0"/>
                <a:ea typeface="Petrona Bold" pitchFamily="34" charset="-122"/>
                <a:cs typeface="Petrona Bold" pitchFamily="34" charset="-120"/>
              </a:rPr>
              <a:t>Robust Technology Stack</a:t>
            </a:r>
            <a:endParaRPr lang="en-US" sz="4650" dirty="0">
              <a:latin typeface="Rockwell Extra Bold" panose="02060903040505020403" pitchFamily="18" charset="0"/>
            </a:endParaRPr>
          </a:p>
        </p:txBody>
      </p:sp>
      <p:pic>
        <p:nvPicPr>
          <p:cNvPr id="3" name="Image 0" descr="preencoded.png"/>
          <p:cNvPicPr>
            <a:picLocks noChangeAspect="1"/>
          </p:cNvPicPr>
          <p:nvPr/>
        </p:nvPicPr>
        <p:blipFill>
          <a:blip r:embed="rId3"/>
          <a:stretch>
            <a:fillRect/>
          </a:stretch>
        </p:blipFill>
        <p:spPr>
          <a:xfrm>
            <a:off x="793790" y="2708672"/>
            <a:ext cx="566976" cy="566976"/>
          </a:xfrm>
          <a:prstGeom prst="rect">
            <a:avLst/>
          </a:prstGeom>
        </p:spPr>
      </p:pic>
      <p:sp>
        <p:nvSpPr>
          <p:cNvPr id="4" name="Text 1"/>
          <p:cNvSpPr/>
          <p:nvPr/>
        </p:nvSpPr>
        <p:spPr>
          <a:xfrm>
            <a:off x="793790" y="355913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Rockwell Extra Bold" panose="02060903040505020403" pitchFamily="18" charset="0"/>
                <a:ea typeface="Petrona Bold" pitchFamily="34" charset="-122"/>
                <a:cs typeface="Petrona Bold" pitchFamily="34" charset="-120"/>
              </a:rPr>
              <a:t>Angular 15+</a:t>
            </a:r>
            <a:endParaRPr lang="en-US" sz="2300" dirty="0">
              <a:latin typeface="Rockwell Extra Bold" panose="02060903040505020403" pitchFamily="18" charset="0"/>
            </a:endParaRPr>
          </a:p>
        </p:txBody>
      </p:sp>
      <p:sp>
        <p:nvSpPr>
          <p:cNvPr id="5" name="Text 2"/>
          <p:cNvSpPr/>
          <p:nvPr/>
        </p:nvSpPr>
        <p:spPr>
          <a:xfrm>
            <a:off x="793790" y="4067294"/>
            <a:ext cx="6379607"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Rockwell Extra Bold" panose="02060903040505020403" pitchFamily="18" charset="0"/>
                <a:ea typeface="Inter" pitchFamily="34" charset="-122"/>
                <a:cs typeface="Inter" pitchFamily="34" charset="-120"/>
              </a:rPr>
              <a:t>Modern framework for dynamic SPAs.</a:t>
            </a:r>
            <a:endParaRPr lang="en-US" sz="1750" dirty="0">
              <a:latin typeface="Rockwell Extra Bold" panose="02060903040505020403" pitchFamily="18" charset="0"/>
            </a:endParaRPr>
          </a:p>
        </p:txBody>
      </p:sp>
      <p:pic>
        <p:nvPicPr>
          <p:cNvPr id="6" name="Image 1" descr="preencoded.png"/>
          <p:cNvPicPr>
            <a:picLocks noChangeAspect="1"/>
          </p:cNvPicPr>
          <p:nvPr/>
        </p:nvPicPr>
        <p:blipFill>
          <a:blip r:embed="rId4"/>
          <a:stretch>
            <a:fillRect/>
          </a:stretch>
        </p:blipFill>
        <p:spPr>
          <a:xfrm>
            <a:off x="7456884" y="2708672"/>
            <a:ext cx="566976" cy="566976"/>
          </a:xfrm>
          <a:prstGeom prst="rect">
            <a:avLst/>
          </a:prstGeom>
        </p:spPr>
      </p:pic>
      <p:sp>
        <p:nvSpPr>
          <p:cNvPr id="7" name="Text 3"/>
          <p:cNvSpPr/>
          <p:nvPr/>
        </p:nvSpPr>
        <p:spPr>
          <a:xfrm>
            <a:off x="7456884" y="355913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Rockwell Extra Bold" panose="02060903040505020403" pitchFamily="18" charset="0"/>
                <a:ea typeface="Petrona Bold" pitchFamily="34" charset="-122"/>
                <a:cs typeface="Petrona Bold" pitchFamily="34" charset="-120"/>
              </a:rPr>
              <a:t>TypeScript</a:t>
            </a:r>
            <a:endParaRPr lang="en-US" sz="2300" dirty="0">
              <a:latin typeface="Rockwell Extra Bold" panose="02060903040505020403" pitchFamily="18" charset="0"/>
            </a:endParaRPr>
          </a:p>
        </p:txBody>
      </p:sp>
      <p:sp>
        <p:nvSpPr>
          <p:cNvPr id="8" name="Text 4"/>
          <p:cNvSpPr/>
          <p:nvPr/>
        </p:nvSpPr>
        <p:spPr>
          <a:xfrm>
            <a:off x="7456884" y="4067294"/>
            <a:ext cx="6379726"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Rockwell Extra Bold" panose="02060903040505020403" pitchFamily="18" charset="0"/>
                <a:ea typeface="Inter" pitchFamily="34" charset="-122"/>
                <a:cs typeface="Inter" pitchFamily="34" charset="-120"/>
              </a:rPr>
              <a:t>Enhanced code quality and maintainability.</a:t>
            </a:r>
            <a:endParaRPr lang="en-US" sz="1750" dirty="0">
              <a:latin typeface="Rockwell Extra Bold" panose="02060903040505020403" pitchFamily="18" charset="0"/>
            </a:endParaRPr>
          </a:p>
        </p:txBody>
      </p:sp>
      <p:pic>
        <p:nvPicPr>
          <p:cNvPr id="9" name="Image 2" descr="preencoded.png"/>
          <p:cNvPicPr>
            <a:picLocks noChangeAspect="1"/>
          </p:cNvPicPr>
          <p:nvPr/>
        </p:nvPicPr>
        <p:blipFill>
          <a:blip r:embed="rId5"/>
          <a:stretch>
            <a:fillRect/>
          </a:stretch>
        </p:blipFill>
        <p:spPr>
          <a:xfrm>
            <a:off x="793790" y="4997172"/>
            <a:ext cx="566976" cy="566976"/>
          </a:xfrm>
          <a:prstGeom prst="rect">
            <a:avLst/>
          </a:prstGeom>
        </p:spPr>
      </p:pic>
      <p:sp>
        <p:nvSpPr>
          <p:cNvPr id="10" name="Text 5"/>
          <p:cNvSpPr/>
          <p:nvPr/>
        </p:nvSpPr>
        <p:spPr>
          <a:xfrm>
            <a:off x="793790" y="584763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Rockwell Extra Bold" panose="02060903040505020403" pitchFamily="18" charset="0"/>
                <a:ea typeface="Petrona Bold" pitchFamily="34" charset="-122"/>
                <a:cs typeface="Petrona Bold" pitchFamily="34" charset="-120"/>
              </a:rPr>
              <a:t>HTML5 &amp; SCSS</a:t>
            </a:r>
            <a:endParaRPr lang="en-US" sz="2300" dirty="0">
              <a:latin typeface="Rockwell Extra Bold" panose="02060903040505020403" pitchFamily="18" charset="0"/>
            </a:endParaRPr>
          </a:p>
        </p:txBody>
      </p:sp>
      <p:sp>
        <p:nvSpPr>
          <p:cNvPr id="11" name="Text 6"/>
          <p:cNvSpPr/>
          <p:nvPr/>
        </p:nvSpPr>
        <p:spPr>
          <a:xfrm>
            <a:off x="793790" y="6355794"/>
            <a:ext cx="6379607"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Rockwell Extra Bold" panose="02060903040505020403" pitchFamily="18" charset="0"/>
                <a:ea typeface="Inter" pitchFamily="34" charset="-122"/>
                <a:cs typeface="Inter" pitchFamily="34" charset="-120"/>
              </a:rPr>
              <a:t>Semantic structure, efficient styling.</a:t>
            </a:r>
            <a:endParaRPr lang="en-US" sz="1750" dirty="0">
              <a:latin typeface="Rockwell Extra Bold" panose="02060903040505020403" pitchFamily="18" charset="0"/>
            </a:endParaRPr>
          </a:p>
        </p:txBody>
      </p:sp>
      <p:pic>
        <p:nvPicPr>
          <p:cNvPr id="12" name="Image 3" descr="preencoded.png"/>
          <p:cNvPicPr>
            <a:picLocks noChangeAspect="1"/>
          </p:cNvPicPr>
          <p:nvPr/>
        </p:nvPicPr>
        <p:blipFill>
          <a:blip r:embed="rId6"/>
          <a:stretch>
            <a:fillRect/>
          </a:stretch>
        </p:blipFill>
        <p:spPr>
          <a:xfrm>
            <a:off x="7456884" y="4997172"/>
            <a:ext cx="566976" cy="566976"/>
          </a:xfrm>
          <a:prstGeom prst="rect">
            <a:avLst/>
          </a:prstGeom>
        </p:spPr>
      </p:pic>
      <p:sp>
        <p:nvSpPr>
          <p:cNvPr id="13" name="Text 7"/>
          <p:cNvSpPr/>
          <p:nvPr/>
        </p:nvSpPr>
        <p:spPr>
          <a:xfrm>
            <a:off x="7456884" y="584763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Rockwell Extra Bold" panose="02060903040505020403" pitchFamily="18" charset="0"/>
                <a:ea typeface="Petrona Bold" pitchFamily="34" charset="-122"/>
                <a:cs typeface="Petrona Bold" pitchFamily="34" charset="-120"/>
              </a:rPr>
              <a:t>Component-Based</a:t>
            </a:r>
            <a:endParaRPr lang="en-US" sz="2300" dirty="0">
              <a:latin typeface="Rockwell Extra Bold" panose="02060903040505020403" pitchFamily="18" charset="0"/>
            </a:endParaRPr>
          </a:p>
        </p:txBody>
      </p:sp>
      <p:sp>
        <p:nvSpPr>
          <p:cNvPr id="14" name="Text 8"/>
          <p:cNvSpPr/>
          <p:nvPr/>
        </p:nvSpPr>
        <p:spPr>
          <a:xfrm>
            <a:off x="7456884" y="6355794"/>
            <a:ext cx="6379726"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Rockwell Extra Bold" panose="02060903040505020403" pitchFamily="18" charset="0"/>
                <a:ea typeface="Inter" pitchFamily="34" charset="-122"/>
                <a:cs typeface="Inter" pitchFamily="34" charset="-120"/>
              </a:rPr>
              <a:t>Modular and reusable UI elements.</a:t>
            </a:r>
            <a:endParaRPr lang="en-US" sz="1750" dirty="0">
              <a:latin typeface="Rockwell Extra Bold" panose="02060903040505020403"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52011"/>
            <a:ext cx="6578203"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Arial Black" panose="020B0A04020102020204" pitchFamily="34" charset="0"/>
                <a:ea typeface="Petrona Bold" pitchFamily="34" charset="-122"/>
                <a:cs typeface="Petrona Bold" pitchFamily="34" charset="-120"/>
              </a:rPr>
              <a:t>Project Folder Structure</a:t>
            </a:r>
            <a:endParaRPr lang="en-US" sz="4650" dirty="0">
              <a:latin typeface="Arial Black" panose="020B0A04020102020204" pitchFamily="34" charset="0"/>
            </a:endParaRPr>
          </a:p>
        </p:txBody>
      </p:sp>
      <p:sp>
        <p:nvSpPr>
          <p:cNvPr id="3" name="Text 1"/>
          <p:cNvSpPr/>
          <p:nvPr/>
        </p:nvSpPr>
        <p:spPr>
          <a:xfrm>
            <a:off x="793790" y="216324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FF8AAF"/>
                </a:solidFill>
                <a:latin typeface="Arial Black" panose="020B0A04020102020204" pitchFamily="34" charset="0"/>
                <a:ea typeface="Petrona Bold" pitchFamily="34" charset="-122"/>
                <a:cs typeface="Petrona Bold" pitchFamily="34" charset="-120"/>
              </a:rPr>
              <a:t>Key Directories</a:t>
            </a:r>
            <a:endParaRPr lang="en-US" sz="2300" dirty="0">
              <a:latin typeface="Arial Black" panose="020B0A04020102020204" pitchFamily="34" charset="0"/>
            </a:endParaRPr>
          </a:p>
        </p:txBody>
      </p:sp>
      <p:sp>
        <p:nvSpPr>
          <p:cNvPr id="4" name="Shape 2"/>
          <p:cNvSpPr/>
          <p:nvPr/>
        </p:nvSpPr>
        <p:spPr>
          <a:xfrm>
            <a:off x="793790" y="2790468"/>
            <a:ext cx="6244709" cy="4331970"/>
          </a:xfrm>
          <a:prstGeom prst="roundRect">
            <a:avLst>
              <a:gd name="adj" fmla="val 2199"/>
            </a:avLst>
          </a:prstGeom>
          <a:solidFill>
            <a:srgbClr val="191231"/>
          </a:solidFill>
          <a:ln/>
        </p:spPr>
      </p:sp>
      <p:sp>
        <p:nvSpPr>
          <p:cNvPr id="5" name="Shape 3"/>
          <p:cNvSpPr/>
          <p:nvPr/>
        </p:nvSpPr>
        <p:spPr>
          <a:xfrm>
            <a:off x="782479" y="2790468"/>
            <a:ext cx="6267331" cy="4331970"/>
          </a:xfrm>
          <a:prstGeom prst="roundRect">
            <a:avLst>
              <a:gd name="adj" fmla="val 785"/>
            </a:avLst>
          </a:prstGeom>
          <a:solidFill>
            <a:srgbClr val="191231"/>
          </a:solidFill>
          <a:ln/>
        </p:spPr>
      </p:sp>
      <p:sp>
        <p:nvSpPr>
          <p:cNvPr id="6" name="Text 4"/>
          <p:cNvSpPr/>
          <p:nvPr/>
        </p:nvSpPr>
        <p:spPr>
          <a:xfrm>
            <a:off x="1009293" y="2960489"/>
            <a:ext cx="5813703" cy="399192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highlight>
                  <a:srgbClr val="191231"/>
                </a:highlight>
                <a:latin typeface="Arial Black" panose="020B0A04020102020204" pitchFamily="34" charset="0"/>
                <a:ea typeface="Consolas" pitchFamily="34" charset="-122"/>
                <a:cs typeface="Consolas" pitchFamily="34" charset="-120"/>
              </a:rPr>
              <a:t>src/├── app/│   ├── components/│   ├── services/│   ├── modules/│   ├── assets/│   └── shared/├── environments/├── index.html└── main.ts</a:t>
            </a:r>
            <a:endParaRPr lang="en-US" sz="1750" dirty="0">
              <a:latin typeface="Arial Black" panose="020B0A04020102020204" pitchFamily="34" charset="0"/>
            </a:endParaRPr>
          </a:p>
        </p:txBody>
      </p:sp>
      <p:sp>
        <p:nvSpPr>
          <p:cNvPr id="7" name="Text 5"/>
          <p:cNvSpPr/>
          <p:nvPr/>
        </p:nvSpPr>
        <p:spPr>
          <a:xfrm>
            <a:off x="7599521" y="2140506"/>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The frontend codebase is organized following Angular best practices, ensuring a clear separation of concerns and maintainability.</a:t>
            </a:r>
            <a:endParaRPr lang="en-US" sz="1750" dirty="0">
              <a:latin typeface="Arial Black" panose="020B0A04020102020204" pitchFamily="34" charset="0"/>
            </a:endParaRPr>
          </a:p>
        </p:txBody>
      </p:sp>
      <p:sp>
        <p:nvSpPr>
          <p:cNvPr id="8" name="Text 6"/>
          <p:cNvSpPr/>
          <p:nvPr/>
        </p:nvSpPr>
        <p:spPr>
          <a:xfrm>
            <a:off x="7599521" y="343328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0D6DE"/>
                </a:solidFill>
                <a:latin typeface="Arial Black" panose="020B0A04020102020204" pitchFamily="34" charset="0"/>
                <a:ea typeface="Inter" pitchFamily="34" charset="-122"/>
                <a:cs typeface="Inter" pitchFamily="34" charset="-120"/>
              </a:rPr>
              <a:t>components:</a:t>
            </a:r>
            <a:r>
              <a:rPr lang="en-US" sz="1750" dirty="0">
                <a:solidFill>
                  <a:srgbClr val="E0D6DE"/>
                </a:solidFill>
                <a:latin typeface="Arial Black" panose="020B0A04020102020204" pitchFamily="34" charset="0"/>
                <a:ea typeface="Inter" pitchFamily="34" charset="-122"/>
                <a:cs typeface="Inter" pitchFamily="34" charset="-120"/>
              </a:rPr>
              <a:t> Reusable UI elements.</a:t>
            </a:r>
            <a:endParaRPr lang="en-US" sz="1750" dirty="0">
              <a:latin typeface="Arial Black" panose="020B0A04020102020204" pitchFamily="34" charset="0"/>
            </a:endParaRPr>
          </a:p>
        </p:txBody>
      </p:sp>
      <p:sp>
        <p:nvSpPr>
          <p:cNvPr id="9" name="Text 7"/>
          <p:cNvSpPr/>
          <p:nvPr/>
        </p:nvSpPr>
        <p:spPr>
          <a:xfrm>
            <a:off x="7599521" y="387548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0D6DE"/>
                </a:solidFill>
                <a:latin typeface="Arial Black" panose="020B0A04020102020204" pitchFamily="34" charset="0"/>
                <a:ea typeface="Inter" pitchFamily="34" charset="-122"/>
                <a:cs typeface="Inter" pitchFamily="34" charset="-120"/>
              </a:rPr>
              <a:t>services:</a:t>
            </a:r>
            <a:r>
              <a:rPr lang="en-US" sz="1750" dirty="0">
                <a:solidFill>
                  <a:srgbClr val="E0D6DE"/>
                </a:solidFill>
                <a:latin typeface="Arial Black" panose="020B0A04020102020204" pitchFamily="34" charset="0"/>
                <a:ea typeface="Inter" pitchFamily="34" charset="-122"/>
                <a:cs typeface="Inter" pitchFamily="34" charset="-120"/>
              </a:rPr>
              <a:t> Business logic and data handling.</a:t>
            </a:r>
            <a:endParaRPr lang="en-US" sz="1750" dirty="0">
              <a:latin typeface="Arial Black" panose="020B0A04020102020204" pitchFamily="34" charset="0"/>
            </a:endParaRPr>
          </a:p>
        </p:txBody>
      </p:sp>
      <p:sp>
        <p:nvSpPr>
          <p:cNvPr id="10" name="Text 8"/>
          <p:cNvSpPr/>
          <p:nvPr/>
        </p:nvSpPr>
        <p:spPr>
          <a:xfrm>
            <a:off x="7599521" y="431768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0D6DE"/>
                </a:solidFill>
                <a:latin typeface="Arial Black" panose="020B0A04020102020204" pitchFamily="34" charset="0"/>
                <a:ea typeface="Inter" pitchFamily="34" charset="-122"/>
                <a:cs typeface="Inter" pitchFamily="34" charset="-120"/>
              </a:rPr>
              <a:t>modules:</a:t>
            </a:r>
            <a:r>
              <a:rPr lang="en-US" sz="1750" dirty="0">
                <a:solidFill>
                  <a:srgbClr val="E0D6DE"/>
                </a:solidFill>
                <a:latin typeface="Arial Black" panose="020B0A04020102020204" pitchFamily="34" charset="0"/>
                <a:ea typeface="Inter" pitchFamily="34" charset="-122"/>
                <a:cs typeface="Inter" pitchFamily="34" charset="-120"/>
              </a:rPr>
              <a:t> Feature-specific groupings.</a:t>
            </a:r>
            <a:endParaRPr lang="en-US" sz="1750" dirty="0">
              <a:latin typeface="Arial Black" panose="020B0A04020102020204" pitchFamily="34" charset="0"/>
            </a:endParaRPr>
          </a:p>
        </p:txBody>
      </p:sp>
      <p:sp>
        <p:nvSpPr>
          <p:cNvPr id="11" name="Text 9"/>
          <p:cNvSpPr/>
          <p:nvPr/>
        </p:nvSpPr>
        <p:spPr>
          <a:xfrm>
            <a:off x="7599521" y="475988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0D6DE"/>
                </a:solidFill>
                <a:latin typeface="Arial Black" panose="020B0A04020102020204" pitchFamily="34" charset="0"/>
                <a:ea typeface="Inter" pitchFamily="34" charset="-122"/>
                <a:cs typeface="Inter" pitchFamily="34" charset="-120"/>
              </a:rPr>
              <a:t>assets:</a:t>
            </a:r>
            <a:r>
              <a:rPr lang="en-US" sz="1750" dirty="0">
                <a:solidFill>
                  <a:srgbClr val="E0D6DE"/>
                </a:solidFill>
                <a:latin typeface="Arial Black" panose="020B0A04020102020204" pitchFamily="34" charset="0"/>
                <a:ea typeface="Inter" pitchFamily="34" charset="-122"/>
                <a:cs typeface="Inter" pitchFamily="34" charset="-120"/>
              </a:rPr>
              <a:t> Static files like images.</a:t>
            </a:r>
            <a:endParaRPr lang="en-US" sz="1750" dirty="0">
              <a:latin typeface="Arial Black" panose="020B0A040201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016800"/>
            <a:ext cx="7544991"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Arial Black" panose="020B0A04020102020204" pitchFamily="34" charset="0"/>
                <a:ea typeface="Petrona Bold" pitchFamily="34" charset="-122"/>
                <a:cs typeface="Petrona Bold" pitchFamily="34" charset="-120"/>
              </a:rPr>
              <a:t>Core Frontend Components</a:t>
            </a:r>
            <a:endParaRPr lang="en-US" sz="4650" dirty="0">
              <a:latin typeface="Arial Black" panose="020B0A04020102020204" pitchFamily="34" charset="0"/>
            </a:endParaRPr>
          </a:p>
        </p:txBody>
      </p:sp>
      <p:sp>
        <p:nvSpPr>
          <p:cNvPr id="3" name="Shape 1"/>
          <p:cNvSpPr/>
          <p:nvPr/>
        </p:nvSpPr>
        <p:spPr>
          <a:xfrm>
            <a:off x="793790" y="3214688"/>
            <a:ext cx="6407944" cy="1385649"/>
          </a:xfrm>
          <a:prstGeom prst="roundRect">
            <a:avLst>
              <a:gd name="adj" fmla="val 10559"/>
            </a:avLst>
          </a:prstGeom>
          <a:noFill/>
          <a:ln w="30480">
            <a:solidFill>
              <a:srgbClr val="48367C"/>
            </a:solidFill>
            <a:prstDash val="solid"/>
          </a:ln>
        </p:spPr>
      </p:sp>
      <p:pic>
        <p:nvPicPr>
          <p:cNvPr id="4" name="Image 0" descr="preencoded.png"/>
          <p:cNvPicPr>
            <a:picLocks noChangeAspect="1"/>
          </p:cNvPicPr>
          <p:nvPr/>
        </p:nvPicPr>
        <p:blipFill>
          <a:blip r:embed="rId3"/>
          <a:stretch>
            <a:fillRect/>
          </a:stretch>
        </p:blipFill>
        <p:spPr>
          <a:xfrm>
            <a:off x="763310" y="3214688"/>
            <a:ext cx="121920" cy="1385649"/>
          </a:xfrm>
          <a:prstGeom prst="rect">
            <a:avLst/>
          </a:prstGeom>
        </p:spPr>
      </p:pic>
      <p:sp>
        <p:nvSpPr>
          <p:cNvPr id="5" name="Text 2"/>
          <p:cNvSpPr/>
          <p:nvPr/>
        </p:nvSpPr>
        <p:spPr>
          <a:xfrm>
            <a:off x="1142524" y="347198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Arial Black" panose="020B0A04020102020204" pitchFamily="34" charset="0"/>
                <a:ea typeface="Petrona Bold" pitchFamily="34" charset="-122"/>
                <a:cs typeface="Petrona Bold" pitchFamily="34" charset="-120"/>
              </a:rPr>
              <a:t>Login &amp; Register</a:t>
            </a:r>
            <a:endParaRPr lang="en-US" sz="2300" dirty="0">
              <a:latin typeface="Arial Black" panose="020B0A04020102020204" pitchFamily="34" charset="0"/>
            </a:endParaRPr>
          </a:p>
        </p:txBody>
      </p:sp>
      <p:sp>
        <p:nvSpPr>
          <p:cNvPr id="6" name="Text 3"/>
          <p:cNvSpPr/>
          <p:nvPr/>
        </p:nvSpPr>
        <p:spPr>
          <a:xfrm>
            <a:off x="1142524" y="3980140"/>
            <a:ext cx="5801916"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Secure user authentication and new account creation.</a:t>
            </a:r>
            <a:endParaRPr lang="en-US" sz="1750" dirty="0">
              <a:latin typeface="Arial Black" panose="020B0A04020102020204" pitchFamily="34" charset="0"/>
            </a:endParaRPr>
          </a:p>
        </p:txBody>
      </p:sp>
      <p:sp>
        <p:nvSpPr>
          <p:cNvPr id="7" name="Shape 4"/>
          <p:cNvSpPr/>
          <p:nvPr/>
        </p:nvSpPr>
        <p:spPr>
          <a:xfrm>
            <a:off x="7428548" y="3214688"/>
            <a:ext cx="6408063" cy="1385649"/>
          </a:xfrm>
          <a:prstGeom prst="roundRect">
            <a:avLst>
              <a:gd name="adj" fmla="val 10559"/>
            </a:avLst>
          </a:prstGeom>
          <a:noFill/>
          <a:ln w="30480">
            <a:solidFill>
              <a:srgbClr val="48367C"/>
            </a:solidFill>
            <a:prstDash val="solid"/>
          </a:ln>
        </p:spPr>
      </p:sp>
      <p:pic>
        <p:nvPicPr>
          <p:cNvPr id="8" name="Image 1" descr="preencoded.png"/>
          <p:cNvPicPr>
            <a:picLocks noChangeAspect="1"/>
          </p:cNvPicPr>
          <p:nvPr/>
        </p:nvPicPr>
        <p:blipFill>
          <a:blip r:embed="rId3"/>
          <a:stretch>
            <a:fillRect/>
          </a:stretch>
        </p:blipFill>
        <p:spPr>
          <a:xfrm>
            <a:off x="7398067" y="3214688"/>
            <a:ext cx="121920" cy="1385649"/>
          </a:xfrm>
          <a:prstGeom prst="rect">
            <a:avLst/>
          </a:prstGeom>
        </p:spPr>
      </p:pic>
      <p:sp>
        <p:nvSpPr>
          <p:cNvPr id="9" name="Text 5"/>
          <p:cNvSpPr/>
          <p:nvPr/>
        </p:nvSpPr>
        <p:spPr>
          <a:xfrm>
            <a:off x="7777282" y="347198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Arial Black" panose="020B0A04020102020204" pitchFamily="34" charset="0"/>
                <a:ea typeface="Petrona Bold" pitchFamily="34" charset="-122"/>
                <a:cs typeface="Petrona Bold" pitchFamily="34" charset="-120"/>
              </a:rPr>
              <a:t>Dashboard</a:t>
            </a:r>
            <a:endParaRPr lang="en-US" sz="2300" dirty="0">
              <a:latin typeface="Arial Black" panose="020B0A04020102020204" pitchFamily="34" charset="0"/>
            </a:endParaRPr>
          </a:p>
        </p:txBody>
      </p:sp>
      <p:sp>
        <p:nvSpPr>
          <p:cNvPr id="10" name="Text 6"/>
          <p:cNvSpPr/>
          <p:nvPr/>
        </p:nvSpPr>
        <p:spPr>
          <a:xfrm>
            <a:off x="7777282" y="3980140"/>
            <a:ext cx="5802035"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Central hub for user options and summaries.</a:t>
            </a:r>
            <a:endParaRPr lang="en-US" sz="1750" dirty="0">
              <a:latin typeface="Arial Black" panose="020B0A04020102020204" pitchFamily="34" charset="0"/>
            </a:endParaRPr>
          </a:p>
        </p:txBody>
      </p:sp>
      <p:sp>
        <p:nvSpPr>
          <p:cNvPr id="11" name="Shape 7"/>
          <p:cNvSpPr/>
          <p:nvPr/>
        </p:nvSpPr>
        <p:spPr>
          <a:xfrm>
            <a:off x="793790" y="4827151"/>
            <a:ext cx="6407944" cy="1385649"/>
          </a:xfrm>
          <a:prstGeom prst="roundRect">
            <a:avLst>
              <a:gd name="adj" fmla="val 10559"/>
            </a:avLst>
          </a:prstGeom>
          <a:noFill/>
          <a:ln w="30480">
            <a:solidFill>
              <a:srgbClr val="48367C"/>
            </a:solidFill>
            <a:prstDash val="solid"/>
          </a:ln>
        </p:spPr>
      </p:sp>
      <p:pic>
        <p:nvPicPr>
          <p:cNvPr id="12" name="Image 2" descr="preencoded.png"/>
          <p:cNvPicPr>
            <a:picLocks noChangeAspect="1"/>
          </p:cNvPicPr>
          <p:nvPr/>
        </p:nvPicPr>
        <p:blipFill>
          <a:blip r:embed="rId3"/>
          <a:stretch>
            <a:fillRect/>
          </a:stretch>
        </p:blipFill>
        <p:spPr>
          <a:xfrm>
            <a:off x="763310" y="4827151"/>
            <a:ext cx="121920" cy="1385649"/>
          </a:xfrm>
          <a:prstGeom prst="rect">
            <a:avLst/>
          </a:prstGeom>
        </p:spPr>
      </p:pic>
      <p:sp>
        <p:nvSpPr>
          <p:cNvPr id="13" name="Text 8"/>
          <p:cNvSpPr/>
          <p:nvPr/>
        </p:nvSpPr>
        <p:spPr>
          <a:xfrm>
            <a:off x="1142524" y="508444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Arial Black" panose="020B0A04020102020204" pitchFamily="34" charset="0"/>
                <a:ea typeface="Petrona Bold" pitchFamily="34" charset="-122"/>
                <a:cs typeface="Petrona Bold" pitchFamily="34" charset="-120"/>
              </a:rPr>
              <a:t>Proposal Form</a:t>
            </a:r>
            <a:endParaRPr lang="en-US" sz="2300" dirty="0">
              <a:latin typeface="Arial Black" panose="020B0A04020102020204" pitchFamily="34" charset="0"/>
            </a:endParaRPr>
          </a:p>
        </p:txBody>
      </p:sp>
      <p:sp>
        <p:nvSpPr>
          <p:cNvPr id="14" name="Text 9"/>
          <p:cNvSpPr/>
          <p:nvPr/>
        </p:nvSpPr>
        <p:spPr>
          <a:xfrm>
            <a:off x="1142524" y="5592604"/>
            <a:ext cx="5801916"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Collects comprehensive insurance proposal data.</a:t>
            </a:r>
            <a:endParaRPr lang="en-US" sz="1750" dirty="0">
              <a:latin typeface="Arial Black" panose="020B0A04020102020204" pitchFamily="34" charset="0"/>
            </a:endParaRPr>
          </a:p>
        </p:txBody>
      </p:sp>
      <p:sp>
        <p:nvSpPr>
          <p:cNvPr id="15" name="Shape 10"/>
          <p:cNvSpPr/>
          <p:nvPr/>
        </p:nvSpPr>
        <p:spPr>
          <a:xfrm>
            <a:off x="7428548" y="4827151"/>
            <a:ext cx="6408063" cy="1385649"/>
          </a:xfrm>
          <a:prstGeom prst="roundRect">
            <a:avLst>
              <a:gd name="adj" fmla="val 10559"/>
            </a:avLst>
          </a:prstGeom>
          <a:noFill/>
          <a:ln w="30480">
            <a:solidFill>
              <a:srgbClr val="48367C"/>
            </a:solidFill>
            <a:prstDash val="solid"/>
          </a:ln>
        </p:spPr>
      </p:sp>
      <p:pic>
        <p:nvPicPr>
          <p:cNvPr id="16" name="Image 3" descr="preencoded.png"/>
          <p:cNvPicPr>
            <a:picLocks noChangeAspect="1"/>
          </p:cNvPicPr>
          <p:nvPr/>
        </p:nvPicPr>
        <p:blipFill>
          <a:blip r:embed="rId3"/>
          <a:stretch>
            <a:fillRect/>
          </a:stretch>
        </p:blipFill>
        <p:spPr>
          <a:xfrm>
            <a:off x="7398067" y="4827151"/>
            <a:ext cx="121920" cy="1385649"/>
          </a:xfrm>
          <a:prstGeom prst="rect">
            <a:avLst/>
          </a:prstGeom>
        </p:spPr>
      </p:pic>
      <p:sp>
        <p:nvSpPr>
          <p:cNvPr id="17" name="Text 11"/>
          <p:cNvSpPr/>
          <p:nvPr/>
        </p:nvSpPr>
        <p:spPr>
          <a:xfrm>
            <a:off x="7777282" y="508444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Arial Black" panose="020B0A04020102020204" pitchFamily="34" charset="0"/>
                <a:ea typeface="Petrona Bold" pitchFamily="34" charset="-122"/>
                <a:cs typeface="Petrona Bold" pitchFamily="34" charset="-120"/>
              </a:rPr>
              <a:t>Claims &amp; Profile</a:t>
            </a:r>
            <a:endParaRPr lang="en-US" sz="2300" dirty="0">
              <a:latin typeface="Arial Black" panose="020B0A04020102020204" pitchFamily="34" charset="0"/>
            </a:endParaRPr>
          </a:p>
        </p:txBody>
      </p:sp>
      <p:sp>
        <p:nvSpPr>
          <p:cNvPr id="18" name="Text 12"/>
          <p:cNvSpPr/>
          <p:nvPr/>
        </p:nvSpPr>
        <p:spPr>
          <a:xfrm>
            <a:off x="7777282" y="5592604"/>
            <a:ext cx="5802035"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Manages claim submission and user detail editing.</a:t>
            </a:r>
            <a:endParaRPr lang="en-US" sz="1750" dirty="0">
              <a:latin typeface="Arial Black" panose="020B0A040201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74871"/>
            <a:ext cx="9973270"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Rockwell Extra Bold" panose="02060903040505020403" pitchFamily="18" charset="0"/>
                <a:ea typeface="Petrona Bold" pitchFamily="34" charset="-122"/>
                <a:cs typeface="Petrona Bold" pitchFamily="34" charset="-120"/>
              </a:rPr>
              <a:t>API Communication with HttpClient</a:t>
            </a:r>
            <a:endParaRPr lang="en-US" sz="4650" dirty="0">
              <a:latin typeface="Rockwell Extra Bold" panose="02060903040505020403" pitchFamily="18" charset="0"/>
            </a:endParaRPr>
          </a:p>
        </p:txBody>
      </p:sp>
      <p:sp>
        <p:nvSpPr>
          <p:cNvPr id="3" name="Text 1"/>
          <p:cNvSpPr/>
          <p:nvPr/>
        </p:nvSpPr>
        <p:spPr>
          <a:xfrm>
            <a:off x="793790" y="2163366"/>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Rockwell Extra Bold" panose="02060903040505020403" pitchFamily="18" charset="0"/>
                <a:ea typeface="Inter" pitchFamily="34" charset="-122"/>
                <a:cs typeface="Inter" pitchFamily="34" charset="-120"/>
              </a:rPr>
              <a:t>Angular's </a:t>
            </a:r>
            <a:r>
              <a:rPr lang="en-US" sz="1750" b="1" dirty="0">
                <a:solidFill>
                  <a:srgbClr val="E0D6DE"/>
                </a:solidFill>
                <a:latin typeface="Rockwell Extra Bold" panose="02060903040505020403" pitchFamily="18" charset="0"/>
                <a:ea typeface="Inter" pitchFamily="34" charset="-122"/>
                <a:cs typeface="Inter" pitchFamily="34" charset="-120"/>
              </a:rPr>
              <a:t>HttpClient</a:t>
            </a:r>
            <a:r>
              <a:rPr lang="en-US" sz="1750" dirty="0">
                <a:solidFill>
                  <a:srgbClr val="E0D6DE"/>
                </a:solidFill>
                <a:latin typeface="Rockwell Extra Bold" panose="02060903040505020403" pitchFamily="18" charset="0"/>
                <a:ea typeface="Inter" pitchFamily="34" charset="-122"/>
                <a:cs typeface="Inter" pitchFamily="34" charset="-120"/>
              </a:rPr>
              <a:t> module is pivotal for seamless interaction with backend APIs. It handles all HTTP requests, ensuring secure and efficient data exchange.</a:t>
            </a:r>
            <a:endParaRPr lang="en-US" sz="1750" dirty="0">
              <a:latin typeface="Rockwell Extra Bold" panose="02060903040505020403" pitchFamily="18" charset="0"/>
            </a:endParaRPr>
          </a:p>
        </p:txBody>
      </p:sp>
      <p:sp>
        <p:nvSpPr>
          <p:cNvPr id="4" name="Text 2"/>
          <p:cNvSpPr/>
          <p:nvPr/>
        </p:nvSpPr>
        <p:spPr>
          <a:xfrm>
            <a:off x="793790" y="3456146"/>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Rockwell Extra Bold" panose="02060903040505020403" pitchFamily="18" charset="0"/>
                <a:ea typeface="Inter" pitchFamily="34" charset="-122"/>
                <a:cs typeface="Inter" pitchFamily="34" charset="-120"/>
              </a:rPr>
              <a:t>Sends API requests for data retrieval and submission.</a:t>
            </a:r>
            <a:endParaRPr lang="en-US" sz="1750" dirty="0">
              <a:latin typeface="Rockwell Extra Bold" panose="02060903040505020403" pitchFamily="18" charset="0"/>
            </a:endParaRPr>
          </a:p>
        </p:txBody>
      </p:sp>
      <p:sp>
        <p:nvSpPr>
          <p:cNvPr id="5" name="Text 3"/>
          <p:cNvSpPr/>
          <p:nvPr/>
        </p:nvSpPr>
        <p:spPr>
          <a:xfrm>
            <a:off x="793790" y="3898344"/>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Rockwell Extra Bold" panose="02060903040505020403" pitchFamily="18" charset="0"/>
                <a:ea typeface="Inter" pitchFamily="34" charset="-122"/>
                <a:cs typeface="Inter" pitchFamily="34" charset="-120"/>
              </a:rPr>
              <a:t>Integrates </a:t>
            </a:r>
            <a:r>
              <a:rPr lang="en-US" sz="1750" b="1" dirty="0">
                <a:solidFill>
                  <a:srgbClr val="E0D6DE"/>
                </a:solidFill>
                <a:latin typeface="Rockwell Extra Bold" panose="02060903040505020403" pitchFamily="18" charset="0"/>
                <a:ea typeface="Inter" pitchFamily="34" charset="-122"/>
                <a:cs typeface="Inter" pitchFamily="34" charset="-120"/>
              </a:rPr>
              <a:t>JWT (JSON Web Token)</a:t>
            </a:r>
            <a:r>
              <a:rPr lang="en-US" sz="1750" dirty="0">
                <a:solidFill>
                  <a:srgbClr val="E0D6DE"/>
                </a:solidFill>
                <a:latin typeface="Rockwell Extra Bold" panose="02060903040505020403" pitchFamily="18" charset="0"/>
                <a:ea typeface="Inter" pitchFamily="34" charset="-122"/>
                <a:cs typeface="Inter" pitchFamily="34" charset="-120"/>
              </a:rPr>
              <a:t> for secure authenticated sessions.</a:t>
            </a:r>
            <a:endParaRPr lang="en-US" sz="1750" dirty="0">
              <a:latin typeface="Rockwell Extra Bold" panose="02060903040505020403" pitchFamily="18" charset="0"/>
            </a:endParaRPr>
          </a:p>
        </p:txBody>
      </p:sp>
      <p:sp>
        <p:nvSpPr>
          <p:cNvPr id="6" name="Text 4"/>
          <p:cNvSpPr/>
          <p:nvPr/>
        </p:nvSpPr>
        <p:spPr>
          <a:xfrm>
            <a:off x="793790" y="4703445"/>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Rockwell Extra Bold" panose="02060903040505020403" pitchFamily="18" charset="0"/>
                <a:ea typeface="Inter" pitchFamily="34" charset="-122"/>
                <a:cs typeface="Inter" pitchFamily="34" charset="-120"/>
              </a:rPr>
              <a:t>Tokens are stored in </a:t>
            </a:r>
            <a:r>
              <a:rPr lang="en-US" sz="1750" b="1" dirty="0">
                <a:solidFill>
                  <a:srgbClr val="E0D6DE"/>
                </a:solidFill>
                <a:latin typeface="Rockwell Extra Bold" panose="02060903040505020403" pitchFamily="18" charset="0"/>
                <a:ea typeface="Inter" pitchFamily="34" charset="-122"/>
                <a:cs typeface="Inter" pitchFamily="34" charset="-120"/>
              </a:rPr>
              <a:t>localStorage</a:t>
            </a:r>
            <a:r>
              <a:rPr lang="en-US" sz="1750" dirty="0">
                <a:solidFill>
                  <a:srgbClr val="E0D6DE"/>
                </a:solidFill>
                <a:latin typeface="Rockwell Extra Bold" panose="02060903040505020403" pitchFamily="18" charset="0"/>
                <a:ea typeface="Inter" pitchFamily="34" charset="-122"/>
                <a:cs typeface="Inter" pitchFamily="34" charset="-120"/>
              </a:rPr>
              <a:t> or </a:t>
            </a:r>
            <a:r>
              <a:rPr lang="en-US" sz="1750" b="1" dirty="0">
                <a:solidFill>
                  <a:srgbClr val="E0D6DE"/>
                </a:solidFill>
                <a:latin typeface="Rockwell Extra Bold" panose="02060903040505020403" pitchFamily="18" charset="0"/>
                <a:ea typeface="Inter" pitchFamily="34" charset="-122"/>
                <a:cs typeface="Inter" pitchFamily="34" charset="-120"/>
              </a:rPr>
              <a:t>sessionStorage</a:t>
            </a:r>
            <a:r>
              <a:rPr lang="en-US" sz="1750" dirty="0">
                <a:solidFill>
                  <a:srgbClr val="E0D6DE"/>
                </a:solidFill>
                <a:latin typeface="Rockwell Extra Bold" panose="02060903040505020403" pitchFamily="18" charset="0"/>
                <a:ea typeface="Inter" pitchFamily="34" charset="-122"/>
                <a:cs typeface="Inter" pitchFamily="34" charset="-120"/>
              </a:rPr>
              <a:t> for persistence.</a:t>
            </a:r>
            <a:endParaRPr lang="en-US" sz="1750" dirty="0">
              <a:latin typeface="Rockwell Extra Bold" panose="02060903040505020403" pitchFamily="18" charset="0"/>
            </a:endParaRPr>
          </a:p>
        </p:txBody>
      </p:sp>
      <p:sp>
        <p:nvSpPr>
          <p:cNvPr id="7" name="Text 5"/>
          <p:cNvSpPr/>
          <p:nvPr/>
        </p:nvSpPr>
        <p:spPr>
          <a:xfrm>
            <a:off x="793790" y="5508546"/>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Rockwell Extra Bold" panose="02060903040505020403" pitchFamily="18" charset="0"/>
                <a:ea typeface="Inter" pitchFamily="34" charset="-122"/>
                <a:cs typeface="Inter" pitchFamily="34" charset="-120"/>
              </a:rPr>
              <a:t>Each request includes an </a:t>
            </a:r>
            <a:r>
              <a:rPr lang="en-US" sz="1750" b="1" dirty="0">
                <a:solidFill>
                  <a:srgbClr val="E0D6DE"/>
                </a:solidFill>
                <a:latin typeface="Rockwell Extra Bold" panose="02060903040505020403" pitchFamily="18" charset="0"/>
                <a:ea typeface="Inter" pitchFamily="34" charset="-122"/>
                <a:cs typeface="Inter" pitchFamily="34" charset="-120"/>
              </a:rPr>
              <a:t>Authorization</a:t>
            </a:r>
            <a:r>
              <a:rPr lang="en-US" sz="1750" dirty="0">
                <a:solidFill>
                  <a:srgbClr val="E0D6DE"/>
                </a:solidFill>
                <a:latin typeface="Rockwell Extra Bold" panose="02060903040505020403" pitchFamily="18" charset="0"/>
                <a:ea typeface="Inter" pitchFamily="34" charset="-122"/>
                <a:cs typeface="Inter" pitchFamily="34" charset="-120"/>
              </a:rPr>
              <a:t> header with the JWT for protected endpoints.</a:t>
            </a:r>
            <a:endParaRPr lang="en-US" sz="1750" dirty="0">
              <a:latin typeface="Rockwell Extra Bold" panose="02060903040505020403" pitchFamily="18" charset="0"/>
            </a:endParaRPr>
          </a:p>
        </p:txBody>
      </p:sp>
      <p:pic>
        <p:nvPicPr>
          <p:cNvPr id="8" name="Image 0" descr="preencoded.png"/>
          <p:cNvPicPr>
            <a:picLocks noChangeAspect="1"/>
          </p:cNvPicPr>
          <p:nvPr/>
        </p:nvPicPr>
        <p:blipFill>
          <a:blip r:embed="rId3"/>
          <a:stretch>
            <a:fillRect/>
          </a:stretch>
        </p:blipFill>
        <p:spPr>
          <a:xfrm>
            <a:off x="8959096" y="2214443"/>
            <a:ext cx="4885015" cy="48850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83851"/>
            <a:ext cx="8680847"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Arial Black" panose="020B0A04020102020204" pitchFamily="34" charset="0"/>
                <a:ea typeface="Petrona Bold" pitchFamily="34" charset="-122"/>
                <a:cs typeface="Petrona Bold" pitchFamily="34" charset="-120"/>
              </a:rPr>
              <a:t>JWT-Based Authentication Flow</a:t>
            </a:r>
            <a:endParaRPr lang="en-US" sz="4650" dirty="0">
              <a:latin typeface="Arial Black" panose="020B0A04020102020204" pitchFamily="34" charset="0"/>
            </a:endParaRPr>
          </a:p>
        </p:txBody>
      </p:sp>
      <p:pic>
        <p:nvPicPr>
          <p:cNvPr id="3" name="Image 0" descr="preencoded.png"/>
          <p:cNvPicPr>
            <a:picLocks noChangeAspect="1"/>
          </p:cNvPicPr>
          <p:nvPr/>
        </p:nvPicPr>
        <p:blipFill>
          <a:blip r:embed="rId3"/>
          <a:stretch>
            <a:fillRect/>
          </a:stretch>
        </p:blipFill>
        <p:spPr>
          <a:xfrm>
            <a:off x="793790" y="2481739"/>
            <a:ext cx="6521410" cy="907256"/>
          </a:xfrm>
          <a:prstGeom prst="rect">
            <a:avLst/>
          </a:prstGeom>
        </p:spPr>
      </p:pic>
      <p:sp>
        <p:nvSpPr>
          <p:cNvPr id="4" name="Text 1"/>
          <p:cNvSpPr/>
          <p:nvPr/>
        </p:nvSpPr>
        <p:spPr>
          <a:xfrm>
            <a:off x="1020604" y="361580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Arial Black" panose="020B0A04020102020204" pitchFamily="34" charset="0"/>
                <a:ea typeface="Petrona Bold" pitchFamily="34" charset="-122"/>
                <a:cs typeface="Petrona Bold" pitchFamily="34" charset="-120"/>
              </a:rPr>
              <a:t>User Login</a:t>
            </a:r>
            <a:endParaRPr lang="en-US" sz="2300" dirty="0">
              <a:latin typeface="Arial Black" panose="020B0A04020102020204" pitchFamily="34" charset="0"/>
            </a:endParaRPr>
          </a:p>
        </p:txBody>
      </p:sp>
      <p:sp>
        <p:nvSpPr>
          <p:cNvPr id="5" name="Text 2"/>
          <p:cNvSpPr/>
          <p:nvPr/>
        </p:nvSpPr>
        <p:spPr>
          <a:xfrm>
            <a:off x="1020604" y="4123968"/>
            <a:ext cx="606778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Credentials sent to Auth API.</a:t>
            </a:r>
            <a:endParaRPr lang="en-US" sz="1750" dirty="0">
              <a:latin typeface="Arial Black" panose="020B0A04020102020204" pitchFamily="34" charset="0"/>
            </a:endParaRPr>
          </a:p>
        </p:txBody>
      </p:sp>
      <p:pic>
        <p:nvPicPr>
          <p:cNvPr id="6" name="Image 1" descr="preencoded.png"/>
          <p:cNvPicPr>
            <a:picLocks noChangeAspect="1"/>
          </p:cNvPicPr>
          <p:nvPr/>
        </p:nvPicPr>
        <p:blipFill>
          <a:blip r:embed="rId4"/>
          <a:stretch>
            <a:fillRect/>
          </a:stretch>
        </p:blipFill>
        <p:spPr>
          <a:xfrm>
            <a:off x="7315200" y="2481739"/>
            <a:ext cx="6521410" cy="907256"/>
          </a:xfrm>
          <a:prstGeom prst="rect">
            <a:avLst/>
          </a:prstGeom>
        </p:spPr>
      </p:pic>
      <p:sp>
        <p:nvSpPr>
          <p:cNvPr id="7" name="Text 3"/>
          <p:cNvSpPr/>
          <p:nvPr/>
        </p:nvSpPr>
        <p:spPr>
          <a:xfrm>
            <a:off x="7542014" y="361580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Arial Black" panose="020B0A04020102020204" pitchFamily="34" charset="0"/>
                <a:ea typeface="Petrona Bold" pitchFamily="34" charset="-122"/>
                <a:cs typeface="Petrona Bold" pitchFamily="34" charset="-120"/>
              </a:rPr>
              <a:t>Token Issuance</a:t>
            </a:r>
            <a:endParaRPr lang="en-US" sz="2300" dirty="0">
              <a:latin typeface="Arial Black" panose="020B0A04020102020204" pitchFamily="34" charset="0"/>
            </a:endParaRPr>
          </a:p>
        </p:txBody>
      </p:sp>
      <p:sp>
        <p:nvSpPr>
          <p:cNvPr id="8" name="Text 4"/>
          <p:cNvSpPr/>
          <p:nvPr/>
        </p:nvSpPr>
        <p:spPr>
          <a:xfrm>
            <a:off x="7542014" y="4123968"/>
            <a:ext cx="606778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Auth API returns JWT on success.</a:t>
            </a:r>
            <a:endParaRPr lang="en-US" sz="1750" dirty="0">
              <a:latin typeface="Arial Black" panose="020B0A04020102020204" pitchFamily="34" charset="0"/>
            </a:endParaRPr>
          </a:p>
        </p:txBody>
      </p:sp>
      <p:pic>
        <p:nvPicPr>
          <p:cNvPr id="9" name="Image 2" descr="preencoded.png"/>
          <p:cNvPicPr>
            <a:picLocks noChangeAspect="1"/>
          </p:cNvPicPr>
          <p:nvPr/>
        </p:nvPicPr>
        <p:blipFill>
          <a:blip r:embed="rId5"/>
          <a:stretch>
            <a:fillRect/>
          </a:stretch>
        </p:blipFill>
        <p:spPr>
          <a:xfrm>
            <a:off x="793790" y="4713684"/>
            <a:ext cx="6521410" cy="907256"/>
          </a:xfrm>
          <a:prstGeom prst="rect">
            <a:avLst/>
          </a:prstGeom>
        </p:spPr>
      </p:pic>
      <p:sp>
        <p:nvSpPr>
          <p:cNvPr id="10" name="Text 5"/>
          <p:cNvSpPr/>
          <p:nvPr/>
        </p:nvSpPr>
        <p:spPr>
          <a:xfrm>
            <a:off x="1020604" y="584775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Arial Black" panose="020B0A04020102020204" pitchFamily="34" charset="0"/>
                <a:ea typeface="Petrona Bold" pitchFamily="34" charset="-122"/>
                <a:cs typeface="Petrona Bold" pitchFamily="34" charset="-120"/>
              </a:rPr>
              <a:t>Token Storage</a:t>
            </a:r>
            <a:endParaRPr lang="en-US" sz="2300" dirty="0">
              <a:latin typeface="Arial Black" panose="020B0A04020102020204" pitchFamily="34" charset="0"/>
            </a:endParaRPr>
          </a:p>
        </p:txBody>
      </p:sp>
      <p:sp>
        <p:nvSpPr>
          <p:cNvPr id="11" name="Text 6"/>
          <p:cNvSpPr/>
          <p:nvPr/>
        </p:nvSpPr>
        <p:spPr>
          <a:xfrm>
            <a:off x="1020604" y="6355913"/>
            <a:ext cx="606778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JWT stored locally (localStorage).</a:t>
            </a:r>
            <a:endParaRPr lang="en-US" sz="1750" dirty="0">
              <a:latin typeface="Arial Black" panose="020B0A04020102020204" pitchFamily="34" charset="0"/>
            </a:endParaRPr>
          </a:p>
        </p:txBody>
      </p:sp>
      <p:pic>
        <p:nvPicPr>
          <p:cNvPr id="12" name="Image 3" descr="preencoded.png"/>
          <p:cNvPicPr>
            <a:picLocks noChangeAspect="1"/>
          </p:cNvPicPr>
          <p:nvPr/>
        </p:nvPicPr>
        <p:blipFill>
          <a:blip r:embed="rId6"/>
          <a:stretch>
            <a:fillRect/>
          </a:stretch>
        </p:blipFill>
        <p:spPr>
          <a:xfrm>
            <a:off x="7315200" y="4713684"/>
            <a:ext cx="6521410" cy="907256"/>
          </a:xfrm>
          <a:prstGeom prst="rect">
            <a:avLst/>
          </a:prstGeom>
        </p:spPr>
      </p:pic>
      <p:sp>
        <p:nvSpPr>
          <p:cNvPr id="13" name="Text 7"/>
          <p:cNvSpPr/>
          <p:nvPr/>
        </p:nvSpPr>
        <p:spPr>
          <a:xfrm>
            <a:off x="7542014" y="584775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Arial Black" panose="020B0A04020102020204" pitchFamily="34" charset="0"/>
                <a:ea typeface="Petrona Bold" pitchFamily="34" charset="-122"/>
                <a:cs typeface="Petrona Bold" pitchFamily="34" charset="-120"/>
              </a:rPr>
              <a:t>Secure API Access</a:t>
            </a:r>
            <a:endParaRPr lang="en-US" sz="2300" dirty="0">
              <a:latin typeface="Arial Black" panose="020B0A04020102020204" pitchFamily="34" charset="0"/>
            </a:endParaRPr>
          </a:p>
        </p:txBody>
      </p:sp>
      <p:sp>
        <p:nvSpPr>
          <p:cNvPr id="14" name="Text 8"/>
          <p:cNvSpPr/>
          <p:nvPr/>
        </p:nvSpPr>
        <p:spPr>
          <a:xfrm>
            <a:off x="7542014" y="6355913"/>
            <a:ext cx="606778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JWT included in headers for protected endpoints.</a:t>
            </a:r>
            <a:endParaRPr lang="en-US" sz="1750" dirty="0">
              <a:latin typeface="Arial Black" panose="020B0A040201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04054"/>
            <a:ext cx="6104930"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Rockwell Extra Bold" panose="02060903040505020403" pitchFamily="18" charset="0"/>
                <a:ea typeface="Petrona Bold" pitchFamily="34" charset="-122"/>
                <a:cs typeface="Petrona Bold" pitchFamily="34" charset="-120"/>
              </a:rPr>
              <a:t>Key Frontend Features</a:t>
            </a:r>
            <a:endParaRPr lang="en-US" sz="4650" dirty="0">
              <a:latin typeface="Rockwell Extra Bold" panose="02060903040505020403" pitchFamily="18" charset="0"/>
            </a:endParaRPr>
          </a:p>
        </p:txBody>
      </p:sp>
      <p:pic>
        <p:nvPicPr>
          <p:cNvPr id="3" name="Image 0" descr="preencoded.png"/>
          <p:cNvPicPr>
            <a:picLocks noChangeAspect="1"/>
          </p:cNvPicPr>
          <p:nvPr/>
        </p:nvPicPr>
        <p:blipFill>
          <a:blip r:embed="rId3"/>
          <a:stretch>
            <a:fillRect/>
          </a:stretch>
        </p:blipFill>
        <p:spPr>
          <a:xfrm>
            <a:off x="793790" y="2511623"/>
            <a:ext cx="6407944" cy="121920"/>
          </a:xfrm>
          <a:prstGeom prst="rect">
            <a:avLst/>
          </a:prstGeom>
        </p:spPr>
      </p:pic>
      <p:pic>
        <p:nvPicPr>
          <p:cNvPr id="4" name="Image 1" descr="preencoded.png"/>
          <p:cNvPicPr>
            <a:picLocks noChangeAspect="1"/>
          </p:cNvPicPr>
          <p:nvPr/>
        </p:nvPicPr>
        <p:blipFill>
          <a:blip r:embed="rId4"/>
          <a:stretch>
            <a:fillRect/>
          </a:stretch>
        </p:blipFill>
        <p:spPr>
          <a:xfrm>
            <a:off x="3657540" y="2201942"/>
            <a:ext cx="680442" cy="680442"/>
          </a:xfrm>
          <a:prstGeom prst="rect">
            <a:avLst/>
          </a:prstGeom>
        </p:spPr>
      </p:pic>
      <p:pic>
        <p:nvPicPr>
          <p:cNvPr id="5" name="Image 2" descr="preencoded.png"/>
          <p:cNvPicPr>
            <a:picLocks noChangeAspect="1"/>
          </p:cNvPicPr>
          <p:nvPr/>
        </p:nvPicPr>
        <p:blipFill>
          <a:blip r:embed="rId5"/>
          <a:stretch>
            <a:fillRect/>
          </a:stretch>
        </p:blipFill>
        <p:spPr>
          <a:xfrm>
            <a:off x="3861614" y="2372082"/>
            <a:ext cx="272177" cy="340162"/>
          </a:xfrm>
          <a:prstGeom prst="rect">
            <a:avLst/>
          </a:prstGeom>
        </p:spPr>
      </p:pic>
      <p:sp>
        <p:nvSpPr>
          <p:cNvPr id="6" name="Text 1"/>
          <p:cNvSpPr/>
          <p:nvPr/>
        </p:nvSpPr>
        <p:spPr>
          <a:xfrm>
            <a:off x="1051084" y="310907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Rockwell Extra Bold" panose="02060903040505020403" pitchFamily="18" charset="0"/>
                <a:ea typeface="Petrona Bold" pitchFamily="34" charset="-122"/>
                <a:cs typeface="Petrona Bold" pitchFamily="34" charset="-120"/>
              </a:rPr>
              <a:t>Intuitive Onboarding</a:t>
            </a:r>
            <a:endParaRPr lang="en-US" sz="2300" dirty="0">
              <a:latin typeface="Rockwell Extra Bold" panose="02060903040505020403" pitchFamily="18" charset="0"/>
            </a:endParaRPr>
          </a:p>
        </p:txBody>
      </p:sp>
      <p:sp>
        <p:nvSpPr>
          <p:cNvPr id="7" name="Text 2"/>
          <p:cNvSpPr/>
          <p:nvPr/>
        </p:nvSpPr>
        <p:spPr>
          <a:xfrm>
            <a:off x="1051084" y="3617238"/>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Rockwell Extra Bold" panose="02060903040505020403" pitchFamily="18" charset="0"/>
                <a:ea typeface="Inter" pitchFamily="34" charset="-122"/>
                <a:cs typeface="Inter" pitchFamily="34" charset="-120"/>
              </a:rPr>
              <a:t>Simplified forms for quick user registration and policy quotation.</a:t>
            </a:r>
            <a:endParaRPr lang="en-US" sz="1750" dirty="0">
              <a:latin typeface="Rockwell Extra Bold" panose="02060903040505020403" pitchFamily="18" charset="0"/>
            </a:endParaRPr>
          </a:p>
        </p:txBody>
      </p:sp>
      <p:pic>
        <p:nvPicPr>
          <p:cNvPr id="8" name="Image 3" descr="preencoded.png"/>
          <p:cNvPicPr>
            <a:picLocks noChangeAspect="1"/>
          </p:cNvPicPr>
          <p:nvPr/>
        </p:nvPicPr>
        <p:blipFill>
          <a:blip r:embed="rId3"/>
          <a:stretch>
            <a:fillRect/>
          </a:stretch>
        </p:blipFill>
        <p:spPr>
          <a:xfrm>
            <a:off x="7428548" y="2511623"/>
            <a:ext cx="6408063" cy="121920"/>
          </a:xfrm>
          <a:prstGeom prst="rect">
            <a:avLst/>
          </a:prstGeom>
        </p:spPr>
      </p:pic>
      <p:pic>
        <p:nvPicPr>
          <p:cNvPr id="9" name="Image 4" descr="preencoded.png"/>
          <p:cNvPicPr>
            <a:picLocks noChangeAspect="1"/>
          </p:cNvPicPr>
          <p:nvPr/>
        </p:nvPicPr>
        <p:blipFill>
          <a:blip r:embed="rId4"/>
          <a:stretch>
            <a:fillRect/>
          </a:stretch>
        </p:blipFill>
        <p:spPr>
          <a:xfrm>
            <a:off x="10292298" y="2201942"/>
            <a:ext cx="680442" cy="680442"/>
          </a:xfrm>
          <a:prstGeom prst="rect">
            <a:avLst/>
          </a:prstGeom>
        </p:spPr>
      </p:pic>
      <p:pic>
        <p:nvPicPr>
          <p:cNvPr id="10" name="Image 5" descr="preencoded.png"/>
          <p:cNvPicPr>
            <a:picLocks noChangeAspect="1"/>
          </p:cNvPicPr>
          <p:nvPr/>
        </p:nvPicPr>
        <p:blipFill>
          <a:blip r:embed="rId6"/>
          <a:stretch>
            <a:fillRect/>
          </a:stretch>
        </p:blipFill>
        <p:spPr>
          <a:xfrm>
            <a:off x="10496371" y="2372082"/>
            <a:ext cx="272177" cy="340162"/>
          </a:xfrm>
          <a:prstGeom prst="rect">
            <a:avLst/>
          </a:prstGeom>
        </p:spPr>
      </p:pic>
      <p:sp>
        <p:nvSpPr>
          <p:cNvPr id="11" name="Text 3"/>
          <p:cNvSpPr/>
          <p:nvPr/>
        </p:nvSpPr>
        <p:spPr>
          <a:xfrm>
            <a:off x="7685842" y="310907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Rockwell Extra Bold" panose="02060903040505020403" pitchFamily="18" charset="0"/>
                <a:ea typeface="Petrona Bold" pitchFamily="34" charset="-122"/>
                <a:cs typeface="Petrona Bold" pitchFamily="34" charset="-120"/>
              </a:rPr>
              <a:t>Policy Management</a:t>
            </a:r>
            <a:endParaRPr lang="en-US" sz="2300" dirty="0">
              <a:latin typeface="Rockwell Extra Bold" panose="02060903040505020403" pitchFamily="18" charset="0"/>
            </a:endParaRPr>
          </a:p>
        </p:txBody>
      </p:sp>
      <p:sp>
        <p:nvSpPr>
          <p:cNvPr id="12" name="Text 4"/>
          <p:cNvSpPr/>
          <p:nvPr/>
        </p:nvSpPr>
        <p:spPr>
          <a:xfrm>
            <a:off x="7685842" y="3617238"/>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Rockwell Extra Bold" panose="02060903040505020403" pitchFamily="18" charset="0"/>
                <a:ea typeface="Inter" pitchFamily="34" charset="-122"/>
                <a:cs typeface="Inter" pitchFamily="34" charset="-120"/>
              </a:rPr>
              <a:t>Users can view, modify, and renew policies directly through the portal.</a:t>
            </a:r>
            <a:endParaRPr lang="en-US" sz="1750" dirty="0">
              <a:latin typeface="Rockwell Extra Bold" panose="02060903040505020403" pitchFamily="18" charset="0"/>
            </a:endParaRPr>
          </a:p>
        </p:txBody>
      </p:sp>
      <p:pic>
        <p:nvPicPr>
          <p:cNvPr id="13" name="Image 6" descr="preencoded.png"/>
          <p:cNvPicPr>
            <a:picLocks noChangeAspect="1"/>
          </p:cNvPicPr>
          <p:nvPr/>
        </p:nvPicPr>
        <p:blipFill>
          <a:blip r:embed="rId3"/>
          <a:stretch>
            <a:fillRect/>
          </a:stretch>
        </p:blipFill>
        <p:spPr>
          <a:xfrm>
            <a:off x="793790" y="5136833"/>
            <a:ext cx="6407944" cy="121920"/>
          </a:xfrm>
          <a:prstGeom prst="rect">
            <a:avLst/>
          </a:prstGeom>
        </p:spPr>
      </p:pic>
      <p:pic>
        <p:nvPicPr>
          <p:cNvPr id="14" name="Image 7" descr="preencoded.png"/>
          <p:cNvPicPr>
            <a:picLocks noChangeAspect="1"/>
          </p:cNvPicPr>
          <p:nvPr/>
        </p:nvPicPr>
        <p:blipFill>
          <a:blip r:embed="rId4"/>
          <a:stretch>
            <a:fillRect/>
          </a:stretch>
        </p:blipFill>
        <p:spPr>
          <a:xfrm>
            <a:off x="3657540" y="4827151"/>
            <a:ext cx="680442" cy="680442"/>
          </a:xfrm>
          <a:prstGeom prst="rect">
            <a:avLst/>
          </a:prstGeom>
        </p:spPr>
      </p:pic>
      <p:pic>
        <p:nvPicPr>
          <p:cNvPr id="15" name="Image 8" descr="preencoded.png"/>
          <p:cNvPicPr>
            <a:picLocks noChangeAspect="1"/>
          </p:cNvPicPr>
          <p:nvPr/>
        </p:nvPicPr>
        <p:blipFill>
          <a:blip r:embed="rId7"/>
          <a:stretch>
            <a:fillRect/>
          </a:stretch>
        </p:blipFill>
        <p:spPr>
          <a:xfrm>
            <a:off x="3861614" y="4997291"/>
            <a:ext cx="272177" cy="340162"/>
          </a:xfrm>
          <a:prstGeom prst="rect">
            <a:avLst/>
          </a:prstGeom>
        </p:spPr>
      </p:pic>
      <p:sp>
        <p:nvSpPr>
          <p:cNvPr id="16" name="Text 5"/>
          <p:cNvSpPr/>
          <p:nvPr/>
        </p:nvSpPr>
        <p:spPr>
          <a:xfrm>
            <a:off x="1051084" y="573428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Rockwell Extra Bold" panose="02060903040505020403" pitchFamily="18" charset="0"/>
                <a:ea typeface="Petrona Bold" pitchFamily="34" charset="-122"/>
                <a:cs typeface="Petrona Bold" pitchFamily="34" charset="-120"/>
              </a:rPr>
              <a:t>Streamlined Claims</a:t>
            </a:r>
            <a:endParaRPr lang="en-US" sz="2300" dirty="0">
              <a:latin typeface="Rockwell Extra Bold" panose="02060903040505020403" pitchFamily="18" charset="0"/>
            </a:endParaRPr>
          </a:p>
        </p:txBody>
      </p:sp>
      <p:sp>
        <p:nvSpPr>
          <p:cNvPr id="17" name="Text 6"/>
          <p:cNvSpPr/>
          <p:nvPr/>
        </p:nvSpPr>
        <p:spPr>
          <a:xfrm>
            <a:off x="1051084" y="6242447"/>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Rockwell Extra Bold" panose="02060903040505020403" pitchFamily="18" charset="0"/>
                <a:ea typeface="Inter" pitchFamily="34" charset="-122"/>
                <a:cs typeface="Inter" pitchFamily="34" charset="-120"/>
              </a:rPr>
              <a:t>Easy-to-use interface for submitting and tracking insurance claims.</a:t>
            </a:r>
            <a:endParaRPr lang="en-US" sz="1750" dirty="0">
              <a:latin typeface="Rockwell Extra Bold" panose="02060903040505020403" pitchFamily="18" charset="0"/>
            </a:endParaRPr>
          </a:p>
        </p:txBody>
      </p:sp>
      <p:pic>
        <p:nvPicPr>
          <p:cNvPr id="18" name="Image 9" descr="preencoded.png"/>
          <p:cNvPicPr>
            <a:picLocks noChangeAspect="1"/>
          </p:cNvPicPr>
          <p:nvPr/>
        </p:nvPicPr>
        <p:blipFill>
          <a:blip r:embed="rId3"/>
          <a:stretch>
            <a:fillRect/>
          </a:stretch>
        </p:blipFill>
        <p:spPr>
          <a:xfrm>
            <a:off x="7428548" y="5136833"/>
            <a:ext cx="6408063" cy="121920"/>
          </a:xfrm>
          <a:prstGeom prst="rect">
            <a:avLst/>
          </a:prstGeom>
        </p:spPr>
      </p:pic>
      <p:pic>
        <p:nvPicPr>
          <p:cNvPr id="19" name="Image 10" descr="preencoded.png"/>
          <p:cNvPicPr>
            <a:picLocks noChangeAspect="1"/>
          </p:cNvPicPr>
          <p:nvPr/>
        </p:nvPicPr>
        <p:blipFill>
          <a:blip r:embed="rId4"/>
          <a:stretch>
            <a:fillRect/>
          </a:stretch>
        </p:blipFill>
        <p:spPr>
          <a:xfrm>
            <a:off x="10292298" y="4827151"/>
            <a:ext cx="680442" cy="680442"/>
          </a:xfrm>
          <a:prstGeom prst="rect">
            <a:avLst/>
          </a:prstGeom>
        </p:spPr>
      </p:pic>
      <p:pic>
        <p:nvPicPr>
          <p:cNvPr id="20" name="Image 11" descr="preencoded.png"/>
          <p:cNvPicPr>
            <a:picLocks noChangeAspect="1"/>
          </p:cNvPicPr>
          <p:nvPr/>
        </p:nvPicPr>
        <p:blipFill>
          <a:blip r:embed="rId8"/>
          <a:stretch>
            <a:fillRect/>
          </a:stretch>
        </p:blipFill>
        <p:spPr>
          <a:xfrm>
            <a:off x="10496371" y="4997291"/>
            <a:ext cx="272177" cy="340162"/>
          </a:xfrm>
          <a:prstGeom prst="rect">
            <a:avLst/>
          </a:prstGeom>
        </p:spPr>
      </p:pic>
      <p:sp>
        <p:nvSpPr>
          <p:cNvPr id="21" name="Text 7"/>
          <p:cNvSpPr/>
          <p:nvPr/>
        </p:nvSpPr>
        <p:spPr>
          <a:xfrm>
            <a:off x="7685842" y="573428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Rockwell Extra Bold" panose="02060903040505020403" pitchFamily="18" charset="0"/>
                <a:ea typeface="Petrona Bold" pitchFamily="34" charset="-122"/>
                <a:cs typeface="Petrona Bold" pitchFamily="34" charset="-120"/>
              </a:rPr>
              <a:t>Real-time Support</a:t>
            </a:r>
            <a:endParaRPr lang="en-US" sz="2300" dirty="0">
              <a:latin typeface="Rockwell Extra Bold" panose="02060903040505020403" pitchFamily="18" charset="0"/>
            </a:endParaRPr>
          </a:p>
        </p:txBody>
      </p:sp>
      <p:sp>
        <p:nvSpPr>
          <p:cNvPr id="22" name="Text 8"/>
          <p:cNvSpPr/>
          <p:nvPr/>
        </p:nvSpPr>
        <p:spPr>
          <a:xfrm>
            <a:off x="7685842" y="6242447"/>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Rockwell Extra Bold" panose="02060903040505020403" pitchFamily="18" charset="0"/>
                <a:ea typeface="Inter" pitchFamily="34" charset="-122"/>
                <a:cs typeface="Inter" pitchFamily="34" charset="-120"/>
              </a:rPr>
              <a:t>Integrated chat and FAQ sections for immediate assistance.</a:t>
            </a:r>
            <a:endParaRPr lang="en-US" sz="1750" dirty="0">
              <a:latin typeface="Rockwell Extra Bold" panose="02060903040505020403"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7313" y="503515"/>
            <a:ext cx="7862173" cy="1144429"/>
          </a:xfrm>
          <a:prstGeom prst="rect">
            <a:avLst/>
          </a:prstGeom>
          <a:noFill/>
          <a:ln/>
        </p:spPr>
        <p:txBody>
          <a:bodyPr wrap="square" lIns="0" tIns="0" rIns="0" bIns="0" rtlCol="0" anchor="t"/>
          <a:lstStyle/>
          <a:p>
            <a:pPr marL="0" indent="0" algn="l">
              <a:lnSpc>
                <a:spcPts val="4500"/>
              </a:lnSpc>
              <a:buNone/>
            </a:pPr>
            <a:r>
              <a:rPr lang="en-US" sz="3600" dirty="0">
                <a:solidFill>
                  <a:srgbClr val="F2F0F4"/>
                </a:solidFill>
                <a:ea typeface="Montserrat" pitchFamily="34" charset="-122"/>
                <a:cs typeface="Montserrat" pitchFamily="34" charset="-120"/>
              </a:rPr>
              <a:t>Project Objective:</a:t>
            </a:r>
            <a:endParaRPr lang="en-US" sz="3600" dirty="0"/>
          </a:p>
        </p:txBody>
      </p:sp>
      <p:sp>
        <p:nvSpPr>
          <p:cNvPr id="5" name="Text 2"/>
          <p:cNvSpPr/>
          <p:nvPr/>
        </p:nvSpPr>
        <p:spPr>
          <a:xfrm>
            <a:off x="6110496" y="1225038"/>
            <a:ext cx="8262043" cy="2111569"/>
          </a:xfrm>
          <a:prstGeom prst="rect">
            <a:avLst/>
          </a:prstGeom>
          <a:noFill/>
          <a:ln/>
        </p:spPr>
        <p:txBody>
          <a:bodyPr wrap="none" lIns="0" tIns="0" rIns="0" bIns="0" rtlCol="0" anchor="t"/>
          <a:lstStyle/>
          <a:p>
            <a:pPr marL="0" indent="0" algn="l">
              <a:lnSpc>
                <a:spcPts val="2250"/>
              </a:lnSpc>
              <a:buNone/>
            </a:pPr>
            <a:r>
              <a:rPr lang="en-US" b="1" dirty="0">
                <a:solidFill>
                  <a:srgbClr val="DCD7E5"/>
                </a:solidFill>
                <a:ea typeface="Montserrat" pitchFamily="34" charset="-122"/>
                <a:cs typeface="Montserrat" pitchFamily="34" charset="-120"/>
              </a:rPr>
              <a:t>To design and develop a secure, efficient, and user-friendly web-based </a:t>
            </a:r>
          </a:p>
          <a:p>
            <a:pPr marL="0" indent="0" algn="l">
              <a:lnSpc>
                <a:spcPts val="2250"/>
              </a:lnSpc>
              <a:buNone/>
            </a:pPr>
            <a:r>
              <a:rPr lang="en-US" b="1" dirty="0">
                <a:solidFill>
                  <a:srgbClr val="DCD7E5"/>
                </a:solidFill>
                <a:ea typeface="Montserrat" pitchFamily="34" charset="-122"/>
                <a:cs typeface="Montserrat" pitchFamily="34" charset="-120"/>
              </a:rPr>
              <a:t>application that automates and streamlines </a:t>
            </a:r>
            <a:r>
              <a:rPr lang="en-US" b="1" dirty="0" err="1">
                <a:solidFill>
                  <a:srgbClr val="DCD7E5"/>
                </a:solidFill>
                <a:ea typeface="Montserrat" pitchFamily="34" charset="-122"/>
                <a:cs typeface="Montserrat" pitchFamily="34" charset="-120"/>
              </a:rPr>
              <a:t>theend</a:t>
            </a:r>
            <a:r>
              <a:rPr lang="en-US" b="1" dirty="0">
                <a:solidFill>
                  <a:srgbClr val="DCD7E5"/>
                </a:solidFill>
                <a:ea typeface="Montserrat" pitchFamily="34" charset="-122"/>
                <a:cs typeface="Montserrat" pitchFamily="34" charset="-120"/>
              </a:rPr>
              <a:t>-to-end process of </a:t>
            </a:r>
          </a:p>
          <a:p>
            <a:pPr marL="0" indent="0" algn="l">
              <a:lnSpc>
                <a:spcPts val="2250"/>
              </a:lnSpc>
              <a:buNone/>
            </a:pPr>
            <a:r>
              <a:rPr lang="en-US" b="1" dirty="0">
                <a:solidFill>
                  <a:srgbClr val="DCD7E5"/>
                </a:solidFill>
                <a:ea typeface="Montserrat" pitchFamily="34" charset="-122"/>
                <a:cs typeface="Montserrat" pitchFamily="34" charset="-120"/>
              </a:rPr>
              <a:t>vehicle insurance management.</a:t>
            </a:r>
          </a:p>
          <a:p>
            <a:pPr>
              <a:lnSpc>
                <a:spcPts val="2250"/>
              </a:lnSpc>
            </a:pPr>
            <a:r>
              <a:rPr lang="en-US" b="1" dirty="0">
                <a:solidFill>
                  <a:schemeClr val="bg1"/>
                </a:solidFill>
              </a:rPr>
              <a:t>This includes enabling users to submit policy proposals, receive quotes,  make premium</a:t>
            </a:r>
          </a:p>
          <a:p>
            <a:pPr>
              <a:lnSpc>
                <a:spcPts val="2250"/>
              </a:lnSpc>
            </a:pPr>
            <a:r>
              <a:rPr lang="en-US" b="1" dirty="0">
                <a:solidFill>
                  <a:schemeClr val="bg1"/>
                </a:solidFill>
              </a:rPr>
              <a:t>payments, download policy documents, and track their insurance status—while providing</a:t>
            </a:r>
          </a:p>
          <a:p>
            <a:pPr>
              <a:lnSpc>
                <a:spcPts val="2250"/>
              </a:lnSpc>
            </a:pPr>
            <a:r>
              <a:rPr lang="en-US" b="1" dirty="0">
                <a:solidFill>
                  <a:schemeClr val="bg1"/>
                </a:solidFill>
              </a:rPr>
              <a:t>insurance officers with tools to review, approve, and  manage proposals, documents, </a:t>
            </a:r>
          </a:p>
          <a:p>
            <a:pPr>
              <a:lnSpc>
                <a:spcPts val="2250"/>
              </a:lnSpc>
            </a:pPr>
            <a:r>
              <a:rPr lang="en-US" b="1" dirty="0">
                <a:solidFill>
                  <a:schemeClr val="bg1"/>
                </a:solidFill>
              </a:rPr>
              <a:t>and policies—all within a secure, scalable, and responsive digital environment.</a:t>
            </a:r>
            <a:endParaRPr lang="en-US" b="1" dirty="0">
              <a:solidFill>
                <a:schemeClr val="bg1"/>
              </a:solidFill>
              <a:ea typeface="Montserrat" pitchFamily="34" charset="-122"/>
              <a:cs typeface="Montserrat" pitchFamily="34" charset="-120"/>
            </a:endParaRPr>
          </a:p>
          <a:p>
            <a:pPr marL="0" indent="0" algn="l">
              <a:lnSpc>
                <a:spcPts val="2250"/>
              </a:lnSpc>
              <a:buNone/>
            </a:pPr>
            <a:endParaRPr lang="en-US" sz="1800" dirty="0"/>
          </a:p>
        </p:txBody>
      </p:sp>
      <p:sp>
        <p:nvSpPr>
          <p:cNvPr id="6" name="Text 3"/>
          <p:cNvSpPr/>
          <p:nvPr/>
        </p:nvSpPr>
        <p:spPr>
          <a:xfrm>
            <a:off x="6493550" y="2501622"/>
            <a:ext cx="7495937" cy="585788"/>
          </a:xfrm>
          <a:prstGeom prst="rect">
            <a:avLst/>
          </a:prstGeom>
          <a:noFill/>
          <a:ln/>
        </p:spPr>
        <p:txBody>
          <a:bodyPr wrap="square" lIns="0" tIns="0" rIns="0" bIns="0" rtlCol="0" anchor="t"/>
          <a:lstStyle/>
          <a:p>
            <a:pPr marL="0" indent="0" algn="l">
              <a:lnSpc>
                <a:spcPts val="2300"/>
              </a:lnSpc>
              <a:buNone/>
            </a:pPr>
            <a:endParaRPr lang="en-US" sz="1400" dirty="0"/>
          </a:p>
        </p:txBody>
      </p:sp>
      <p:sp>
        <p:nvSpPr>
          <p:cNvPr id="8" name="Text 5"/>
          <p:cNvSpPr/>
          <p:nvPr/>
        </p:nvSpPr>
        <p:spPr>
          <a:xfrm>
            <a:off x="6127313" y="3604260"/>
            <a:ext cx="7656433" cy="4501515"/>
          </a:xfrm>
          <a:prstGeom prst="rect">
            <a:avLst/>
          </a:prstGeom>
          <a:noFill/>
          <a:ln/>
        </p:spPr>
        <p:txBody>
          <a:bodyPr wrap="none" lIns="0" tIns="0" rIns="0" bIns="0" rtlCol="0" anchor="t"/>
          <a:lstStyle/>
          <a:p>
            <a:r>
              <a:rPr lang="en-IN" dirty="0">
                <a:solidFill>
                  <a:schemeClr val="bg1"/>
                </a:solidFill>
              </a:rPr>
              <a:t>Develop a RESTful backend system to manage vehicle insurance operations</a:t>
            </a:r>
          </a:p>
          <a:p>
            <a:endParaRPr lang="en-IN" dirty="0">
              <a:solidFill>
                <a:schemeClr val="bg1"/>
              </a:solidFill>
            </a:endParaRPr>
          </a:p>
          <a:p>
            <a:r>
              <a:rPr lang="en-IN" dirty="0">
                <a:solidFill>
                  <a:schemeClr val="bg1"/>
                </a:solidFill>
              </a:rPr>
              <a:t>Implement modular, layered architecture using Java Spring Boot</a:t>
            </a:r>
          </a:p>
          <a:p>
            <a:endParaRPr lang="en-IN" dirty="0">
              <a:solidFill>
                <a:schemeClr val="bg1"/>
              </a:solidFill>
            </a:endParaRPr>
          </a:p>
          <a:p>
            <a:r>
              <a:rPr lang="en-IN" dirty="0">
                <a:solidFill>
                  <a:schemeClr val="bg1"/>
                </a:solidFill>
              </a:rPr>
              <a:t>Build a responsive frontend interface using Angular</a:t>
            </a:r>
          </a:p>
          <a:p>
            <a:endParaRPr lang="en-IN" dirty="0">
              <a:solidFill>
                <a:schemeClr val="bg1"/>
              </a:solidFill>
            </a:endParaRPr>
          </a:p>
          <a:p>
            <a:r>
              <a:rPr lang="en-IN" dirty="0">
                <a:solidFill>
                  <a:schemeClr val="bg1"/>
                </a:solidFill>
              </a:rPr>
              <a:t>Ensure secure user access with JWT-based authentication and role-based control</a:t>
            </a:r>
          </a:p>
          <a:p>
            <a:endParaRPr lang="en-IN" dirty="0">
              <a:solidFill>
                <a:schemeClr val="bg1"/>
              </a:solidFill>
            </a:endParaRPr>
          </a:p>
          <a:p>
            <a:r>
              <a:rPr lang="en-IN" dirty="0">
                <a:solidFill>
                  <a:schemeClr val="bg1"/>
                </a:solidFill>
              </a:rPr>
              <a:t>Use MySQL for efficient and scalable data storage</a:t>
            </a:r>
          </a:p>
          <a:p>
            <a:endParaRPr lang="en-IN" dirty="0">
              <a:solidFill>
                <a:schemeClr val="bg1"/>
              </a:solidFill>
            </a:endParaRPr>
          </a:p>
          <a:p>
            <a:r>
              <a:rPr lang="en-IN" dirty="0">
                <a:solidFill>
                  <a:schemeClr val="bg1"/>
                </a:solidFill>
              </a:rPr>
              <a:t>Provide interactive API documentation and testing via Swagger UI</a:t>
            </a:r>
          </a:p>
          <a:p>
            <a:endParaRPr lang="en-IN" dirty="0">
              <a:solidFill>
                <a:schemeClr val="bg1"/>
              </a:solidFill>
            </a:endParaRPr>
          </a:p>
          <a:p>
            <a:r>
              <a:rPr lang="en-IN" dirty="0">
                <a:solidFill>
                  <a:schemeClr val="bg1"/>
                </a:solidFill>
              </a:rPr>
              <a:t>Enable policy proposal, quote generation, premium payment, and policy tracking</a:t>
            </a:r>
          </a:p>
          <a:p>
            <a:endParaRPr lang="en-IN" dirty="0">
              <a:solidFill>
                <a:schemeClr val="bg1"/>
              </a:solidFill>
            </a:endParaRPr>
          </a:p>
          <a:p>
            <a:r>
              <a:rPr lang="en-IN" dirty="0">
                <a:solidFill>
                  <a:schemeClr val="bg1"/>
                </a:solidFill>
              </a:rPr>
              <a:t>Design system to support future enhancements like claim processing and cloud deployment</a:t>
            </a:r>
          </a:p>
          <a:p>
            <a:pPr marL="0" indent="0" algn="l">
              <a:lnSpc>
                <a:spcPts val="2250"/>
              </a:lnSpc>
              <a:buNone/>
            </a:pPr>
            <a:endParaRPr lang="en-US" sz="1800" dirty="0">
              <a:solidFill>
                <a:schemeClr val="bg1"/>
              </a:solidFill>
            </a:endParaRPr>
          </a:p>
        </p:txBody>
      </p:sp>
      <p:sp>
        <p:nvSpPr>
          <p:cNvPr id="9" name="Text 6"/>
          <p:cNvSpPr/>
          <p:nvPr/>
        </p:nvSpPr>
        <p:spPr>
          <a:xfrm>
            <a:off x="6768227" y="3986808"/>
            <a:ext cx="7221260" cy="585788"/>
          </a:xfrm>
          <a:prstGeom prst="rect">
            <a:avLst/>
          </a:prstGeom>
          <a:noFill/>
          <a:ln/>
        </p:spPr>
        <p:txBody>
          <a:bodyPr wrap="square" lIns="0" tIns="0" rIns="0" bIns="0" rtlCol="0" anchor="t"/>
          <a:lstStyle/>
          <a:p>
            <a:pPr marL="0" indent="0" algn="l">
              <a:lnSpc>
                <a:spcPts val="2300"/>
              </a:lnSpc>
              <a:buNone/>
            </a:pPr>
            <a:endParaRPr lang="en-US" sz="1400" dirty="0"/>
          </a:p>
        </p:txBody>
      </p:sp>
      <p:sp>
        <p:nvSpPr>
          <p:cNvPr id="11" name="Text 8"/>
          <p:cNvSpPr/>
          <p:nvPr/>
        </p:nvSpPr>
        <p:spPr>
          <a:xfrm>
            <a:off x="7042904" y="5076111"/>
            <a:ext cx="3318748" cy="286107"/>
          </a:xfrm>
          <a:prstGeom prst="rect">
            <a:avLst/>
          </a:prstGeom>
          <a:noFill/>
          <a:ln/>
        </p:spPr>
        <p:txBody>
          <a:bodyPr wrap="none" lIns="0" tIns="0" rIns="0" bIns="0" rtlCol="0" anchor="t"/>
          <a:lstStyle/>
          <a:p>
            <a:pPr marL="0" indent="0" algn="l">
              <a:lnSpc>
                <a:spcPts val="2250"/>
              </a:lnSpc>
              <a:buNone/>
            </a:pPr>
            <a:r>
              <a:rPr lang="en-US" sz="1800" dirty="0"/>
              <a:t>=</a:t>
            </a:r>
          </a:p>
        </p:txBody>
      </p:sp>
      <p:sp>
        <p:nvSpPr>
          <p:cNvPr id="12" name="Text 9"/>
          <p:cNvSpPr/>
          <p:nvPr/>
        </p:nvSpPr>
        <p:spPr>
          <a:xfrm>
            <a:off x="7042904" y="5471993"/>
            <a:ext cx="6946583" cy="585788"/>
          </a:xfrm>
          <a:prstGeom prst="rect">
            <a:avLst/>
          </a:prstGeom>
          <a:noFill/>
          <a:ln/>
        </p:spPr>
        <p:txBody>
          <a:bodyPr wrap="square" lIns="0" tIns="0" rIns="0" bIns="0" rtlCol="0" anchor="t"/>
          <a:lstStyle/>
          <a:p>
            <a:pPr marL="0" indent="0" algn="l">
              <a:lnSpc>
                <a:spcPts val="2300"/>
              </a:lnSpc>
              <a:buNone/>
            </a:pPr>
            <a:endParaRPr lang="en-US" sz="1400" dirty="0"/>
          </a:p>
        </p:txBody>
      </p:sp>
      <p:sp>
        <p:nvSpPr>
          <p:cNvPr id="14" name="Text 11"/>
          <p:cNvSpPr/>
          <p:nvPr/>
        </p:nvSpPr>
        <p:spPr>
          <a:xfrm>
            <a:off x="7317581" y="6561296"/>
            <a:ext cx="3585448" cy="286107"/>
          </a:xfrm>
          <a:prstGeom prst="rect">
            <a:avLst/>
          </a:prstGeom>
          <a:noFill/>
          <a:ln/>
        </p:spPr>
        <p:txBody>
          <a:bodyPr wrap="none" lIns="0" tIns="0" rIns="0" bIns="0" rtlCol="0" anchor="t"/>
          <a:lstStyle/>
          <a:p>
            <a:pPr marL="0" indent="0" algn="l">
              <a:lnSpc>
                <a:spcPts val="2250"/>
              </a:lnSpc>
              <a:buNone/>
            </a:pPr>
            <a:endParaRPr lang="en-US" sz="1800" dirty="0"/>
          </a:p>
        </p:txBody>
      </p:sp>
      <p:sp>
        <p:nvSpPr>
          <p:cNvPr id="15" name="Text 12"/>
          <p:cNvSpPr/>
          <p:nvPr/>
        </p:nvSpPr>
        <p:spPr>
          <a:xfrm>
            <a:off x="7317581" y="6957179"/>
            <a:ext cx="6671905" cy="585788"/>
          </a:xfrm>
          <a:prstGeom prst="rect">
            <a:avLst/>
          </a:prstGeom>
          <a:noFill/>
          <a:ln/>
        </p:spPr>
        <p:txBody>
          <a:bodyPr wrap="square" lIns="0" tIns="0" rIns="0" bIns="0" rtlCol="0" anchor="t"/>
          <a:lstStyle/>
          <a:p>
            <a:pPr marL="0" indent="0" algn="l">
              <a:lnSpc>
                <a:spcPts val="2300"/>
              </a:lnSpc>
              <a:buNone/>
            </a:pP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1541978"/>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FF8AAF"/>
                </a:solidFill>
                <a:latin typeface="Rockwell Extra Bold" panose="02060903040505020403" pitchFamily="18" charset="0"/>
                <a:ea typeface="Petrona Bold" pitchFamily="34" charset="-122"/>
                <a:cs typeface="Petrona Bold" pitchFamily="34" charset="-120"/>
              </a:rPr>
              <a:t>Angular Forms and Validation</a:t>
            </a:r>
            <a:endParaRPr lang="en-US" sz="4650" dirty="0">
              <a:latin typeface="Rockwell Extra Bold" panose="02060903040505020403" pitchFamily="18" charset="0"/>
            </a:endParaRPr>
          </a:p>
        </p:txBody>
      </p:sp>
      <p:sp>
        <p:nvSpPr>
          <p:cNvPr id="4" name="Text 1"/>
          <p:cNvSpPr/>
          <p:nvPr/>
        </p:nvSpPr>
        <p:spPr>
          <a:xfrm>
            <a:off x="793790" y="3370659"/>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Rockwell Extra Bold" panose="02060903040505020403" pitchFamily="18" charset="0"/>
                <a:ea typeface="Inter" pitchFamily="34" charset="-122"/>
                <a:cs typeface="Inter" pitchFamily="34" charset="-120"/>
              </a:rPr>
              <a:t>The system leverages Angular's Reactive Forms for robust and efficient data input. This ensures all user entries are validated in real-time, enhancing data integrity and user experience.</a:t>
            </a:r>
            <a:endParaRPr lang="en-US" sz="1750" dirty="0">
              <a:latin typeface="Rockwell Extra Bold" panose="02060903040505020403" pitchFamily="18" charset="0"/>
            </a:endParaRPr>
          </a:p>
        </p:txBody>
      </p:sp>
      <p:sp>
        <p:nvSpPr>
          <p:cNvPr id="5" name="Text 2"/>
          <p:cNvSpPr/>
          <p:nvPr/>
        </p:nvSpPr>
        <p:spPr>
          <a:xfrm>
            <a:off x="793790" y="4714518"/>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0D6DE"/>
                </a:solidFill>
                <a:latin typeface="Rockwell Extra Bold" panose="02060903040505020403" pitchFamily="18" charset="0"/>
                <a:ea typeface="Inter" pitchFamily="34" charset="-122"/>
                <a:cs typeface="Inter" pitchFamily="34" charset="-120"/>
              </a:rPr>
              <a:t>Reactive Forms:</a:t>
            </a:r>
            <a:r>
              <a:rPr lang="en-US" sz="1750" dirty="0">
                <a:solidFill>
                  <a:srgbClr val="E0D6DE"/>
                </a:solidFill>
                <a:latin typeface="Rockwell Extra Bold" panose="02060903040505020403" pitchFamily="18" charset="0"/>
                <a:ea typeface="Inter" pitchFamily="34" charset="-122"/>
                <a:cs typeface="Inter" pitchFamily="34" charset="-120"/>
              </a:rPr>
              <a:t> Provides a model-driven approach for handling form inputs.</a:t>
            </a:r>
            <a:endParaRPr lang="en-US" sz="1750" dirty="0">
              <a:latin typeface="Rockwell Extra Bold" panose="02060903040505020403" pitchFamily="18" charset="0"/>
            </a:endParaRPr>
          </a:p>
        </p:txBody>
      </p:sp>
      <p:sp>
        <p:nvSpPr>
          <p:cNvPr id="6" name="Text 3"/>
          <p:cNvSpPr/>
          <p:nvPr/>
        </p:nvSpPr>
        <p:spPr>
          <a:xfrm>
            <a:off x="793790" y="5519618"/>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E0D6DE"/>
                </a:solidFill>
                <a:latin typeface="Rockwell Extra Bold" panose="02060903040505020403" pitchFamily="18" charset="0"/>
                <a:ea typeface="Inter" pitchFamily="34" charset="-122"/>
                <a:cs typeface="Inter" pitchFamily="34" charset="-120"/>
              </a:rPr>
              <a:t>Real-time Validation:</a:t>
            </a:r>
            <a:r>
              <a:rPr lang="en-US" sz="1750" dirty="0">
                <a:solidFill>
                  <a:srgbClr val="E0D6DE"/>
                </a:solidFill>
                <a:latin typeface="Rockwell Extra Bold" panose="02060903040505020403" pitchFamily="18" charset="0"/>
                <a:ea typeface="Inter" pitchFamily="34" charset="-122"/>
                <a:cs typeface="Inter" pitchFamily="34" charset="-120"/>
              </a:rPr>
              <a:t> Ensures data correctness for login, registration, and proposal forms.</a:t>
            </a:r>
            <a:endParaRPr lang="en-US" sz="1750" dirty="0">
              <a:latin typeface="Rockwell Extra Bold" panose="02060903040505020403" pitchFamily="18" charset="0"/>
            </a:endParaRPr>
          </a:p>
        </p:txBody>
      </p:sp>
      <p:sp>
        <p:nvSpPr>
          <p:cNvPr id="7" name="Text 4"/>
          <p:cNvSpPr/>
          <p:nvPr/>
        </p:nvSpPr>
        <p:spPr>
          <a:xfrm>
            <a:off x="793790" y="6324719"/>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E0D6DE"/>
                </a:solidFill>
                <a:latin typeface="Rockwell Extra Bold" panose="02060903040505020403" pitchFamily="18" charset="0"/>
                <a:ea typeface="Inter" pitchFamily="34" charset="-122"/>
                <a:cs typeface="Inter" pitchFamily="34" charset="-120"/>
              </a:rPr>
              <a:t>Error Handling:</a:t>
            </a:r>
            <a:r>
              <a:rPr lang="en-US" sz="1750" dirty="0">
                <a:solidFill>
                  <a:srgbClr val="E0D6DE"/>
                </a:solidFill>
                <a:latin typeface="Rockwell Extra Bold" panose="02060903040505020403" pitchFamily="18" charset="0"/>
                <a:ea typeface="Inter" pitchFamily="34" charset="-122"/>
                <a:cs typeface="Inter" pitchFamily="34" charset="-120"/>
              </a:rPr>
              <a:t> Clear feedback to users on invalid inputs.</a:t>
            </a:r>
            <a:endParaRPr lang="en-US" sz="1750" dirty="0">
              <a:latin typeface="Rockwell Extra Bold" panose="02060903040505020403"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93433"/>
            <a:ext cx="8230195"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Arial Black" panose="020B0A04020102020204" pitchFamily="34" charset="0"/>
                <a:ea typeface="Petrona Bold" pitchFamily="34" charset="-122"/>
                <a:cs typeface="Petrona Bold" pitchFamily="34" charset="-120"/>
              </a:rPr>
              <a:t>Seamless Backend Integration</a:t>
            </a:r>
            <a:endParaRPr lang="en-US" sz="4650" dirty="0">
              <a:latin typeface="Arial Black" panose="020B0A04020102020204" pitchFamily="34" charset="0"/>
            </a:endParaRPr>
          </a:p>
        </p:txBody>
      </p:sp>
      <p:sp>
        <p:nvSpPr>
          <p:cNvPr id="3" name="Text 1"/>
          <p:cNvSpPr/>
          <p:nvPr/>
        </p:nvSpPr>
        <p:spPr>
          <a:xfrm>
            <a:off x="793790" y="1991320"/>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The Angular frontend communicates with our Spring Boot REST APIs to process all data and business logic.</a:t>
            </a:r>
            <a:endParaRPr lang="en-US" sz="1750" dirty="0">
              <a:latin typeface="Arial Black" panose="020B0A04020102020204" pitchFamily="34" charset="0"/>
            </a:endParaRPr>
          </a:p>
        </p:txBody>
      </p:sp>
      <p:pic>
        <p:nvPicPr>
          <p:cNvPr id="4" name="Image 0" descr="preencoded.png"/>
          <p:cNvPicPr>
            <a:picLocks noChangeAspect="1"/>
          </p:cNvPicPr>
          <p:nvPr/>
        </p:nvPicPr>
        <p:blipFill>
          <a:blip r:embed="rId3"/>
          <a:stretch>
            <a:fillRect/>
          </a:stretch>
        </p:blipFill>
        <p:spPr>
          <a:xfrm>
            <a:off x="793790" y="2609374"/>
            <a:ext cx="6521410" cy="907256"/>
          </a:xfrm>
          <a:prstGeom prst="rect">
            <a:avLst/>
          </a:prstGeom>
        </p:spPr>
      </p:pic>
      <p:sp>
        <p:nvSpPr>
          <p:cNvPr id="5" name="Text 2"/>
          <p:cNvSpPr/>
          <p:nvPr/>
        </p:nvSpPr>
        <p:spPr>
          <a:xfrm>
            <a:off x="1020604" y="374344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Arial Black" panose="020B0A04020102020204" pitchFamily="34" charset="0"/>
                <a:ea typeface="Petrona Bold" pitchFamily="34" charset="-122"/>
                <a:cs typeface="Petrona Bold" pitchFamily="34" charset="-120"/>
              </a:rPr>
              <a:t>User Action</a:t>
            </a:r>
            <a:endParaRPr lang="en-US" sz="2300" dirty="0">
              <a:latin typeface="Arial Black" panose="020B0A04020102020204" pitchFamily="34" charset="0"/>
            </a:endParaRPr>
          </a:p>
        </p:txBody>
      </p:sp>
      <p:sp>
        <p:nvSpPr>
          <p:cNvPr id="6" name="Text 3"/>
          <p:cNvSpPr/>
          <p:nvPr/>
        </p:nvSpPr>
        <p:spPr>
          <a:xfrm>
            <a:off x="1020604" y="4251603"/>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User interacts with frontend (e.g., clicks login, submits form).</a:t>
            </a:r>
            <a:endParaRPr lang="en-US" sz="1750" dirty="0">
              <a:latin typeface="Arial Black" panose="020B0A04020102020204" pitchFamily="34" charset="0"/>
            </a:endParaRPr>
          </a:p>
        </p:txBody>
      </p:sp>
      <p:pic>
        <p:nvPicPr>
          <p:cNvPr id="7" name="Image 1" descr="preencoded.png"/>
          <p:cNvPicPr>
            <a:picLocks noChangeAspect="1"/>
          </p:cNvPicPr>
          <p:nvPr/>
        </p:nvPicPr>
        <p:blipFill>
          <a:blip r:embed="rId4"/>
          <a:stretch>
            <a:fillRect/>
          </a:stretch>
        </p:blipFill>
        <p:spPr>
          <a:xfrm>
            <a:off x="7315200" y="2609374"/>
            <a:ext cx="6521410" cy="907256"/>
          </a:xfrm>
          <a:prstGeom prst="rect">
            <a:avLst/>
          </a:prstGeom>
        </p:spPr>
      </p:pic>
      <p:sp>
        <p:nvSpPr>
          <p:cNvPr id="8" name="Text 4"/>
          <p:cNvSpPr/>
          <p:nvPr/>
        </p:nvSpPr>
        <p:spPr>
          <a:xfrm>
            <a:off x="7542014" y="374344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Arial Black" panose="020B0A04020102020204" pitchFamily="34" charset="0"/>
                <a:ea typeface="Petrona Bold" pitchFamily="34" charset="-122"/>
                <a:cs typeface="Petrona Bold" pitchFamily="34" charset="-120"/>
              </a:rPr>
              <a:t>API Call</a:t>
            </a:r>
            <a:endParaRPr lang="en-US" sz="2300" dirty="0">
              <a:latin typeface="Arial Black" panose="020B0A04020102020204" pitchFamily="34" charset="0"/>
            </a:endParaRPr>
          </a:p>
        </p:txBody>
      </p:sp>
      <p:sp>
        <p:nvSpPr>
          <p:cNvPr id="9" name="Text 5"/>
          <p:cNvSpPr/>
          <p:nvPr/>
        </p:nvSpPr>
        <p:spPr>
          <a:xfrm>
            <a:off x="7542014" y="4251603"/>
            <a:ext cx="6067782"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Frontend sends request to specific Spring Boot REST endpoint.</a:t>
            </a:r>
            <a:endParaRPr lang="en-US" sz="1750" dirty="0">
              <a:latin typeface="Arial Black" panose="020B0A04020102020204" pitchFamily="34" charset="0"/>
            </a:endParaRPr>
          </a:p>
        </p:txBody>
      </p:sp>
      <p:pic>
        <p:nvPicPr>
          <p:cNvPr id="10" name="Image 2" descr="preencoded.png"/>
          <p:cNvPicPr>
            <a:picLocks noChangeAspect="1"/>
          </p:cNvPicPr>
          <p:nvPr/>
        </p:nvPicPr>
        <p:blipFill>
          <a:blip r:embed="rId5"/>
          <a:stretch>
            <a:fillRect/>
          </a:stretch>
        </p:blipFill>
        <p:spPr>
          <a:xfrm>
            <a:off x="793790" y="5204222"/>
            <a:ext cx="6521410" cy="907256"/>
          </a:xfrm>
          <a:prstGeom prst="rect">
            <a:avLst/>
          </a:prstGeom>
        </p:spPr>
      </p:pic>
      <p:sp>
        <p:nvSpPr>
          <p:cNvPr id="11" name="Text 6"/>
          <p:cNvSpPr/>
          <p:nvPr/>
        </p:nvSpPr>
        <p:spPr>
          <a:xfrm>
            <a:off x="1020604" y="633829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Arial Black" panose="020B0A04020102020204" pitchFamily="34" charset="0"/>
                <a:ea typeface="Petrona Bold" pitchFamily="34" charset="-122"/>
                <a:cs typeface="Petrona Bold" pitchFamily="34" charset="-120"/>
              </a:rPr>
              <a:t>Data Processing</a:t>
            </a:r>
            <a:endParaRPr lang="en-US" sz="2300" dirty="0">
              <a:latin typeface="Arial Black" panose="020B0A04020102020204" pitchFamily="34" charset="0"/>
            </a:endParaRPr>
          </a:p>
        </p:txBody>
      </p:sp>
      <p:sp>
        <p:nvSpPr>
          <p:cNvPr id="12" name="Text 7"/>
          <p:cNvSpPr/>
          <p:nvPr/>
        </p:nvSpPr>
        <p:spPr>
          <a:xfrm>
            <a:off x="1020604" y="6846451"/>
            <a:ext cx="606778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Backend processes request, interacts with database.</a:t>
            </a:r>
            <a:endParaRPr lang="en-US" sz="1750" dirty="0">
              <a:latin typeface="Arial Black" panose="020B0A04020102020204" pitchFamily="34" charset="0"/>
            </a:endParaRPr>
          </a:p>
        </p:txBody>
      </p:sp>
      <p:pic>
        <p:nvPicPr>
          <p:cNvPr id="13" name="Image 3" descr="preencoded.png"/>
          <p:cNvPicPr>
            <a:picLocks noChangeAspect="1"/>
          </p:cNvPicPr>
          <p:nvPr/>
        </p:nvPicPr>
        <p:blipFill>
          <a:blip r:embed="rId6"/>
          <a:stretch>
            <a:fillRect/>
          </a:stretch>
        </p:blipFill>
        <p:spPr>
          <a:xfrm>
            <a:off x="7315200" y="5204222"/>
            <a:ext cx="6521410" cy="907256"/>
          </a:xfrm>
          <a:prstGeom prst="rect">
            <a:avLst/>
          </a:prstGeom>
        </p:spPr>
      </p:pic>
      <p:sp>
        <p:nvSpPr>
          <p:cNvPr id="14" name="Text 8"/>
          <p:cNvSpPr/>
          <p:nvPr/>
        </p:nvSpPr>
        <p:spPr>
          <a:xfrm>
            <a:off x="7542014" y="633829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Arial Black" panose="020B0A04020102020204" pitchFamily="34" charset="0"/>
                <a:ea typeface="Petrona Bold" pitchFamily="34" charset="-122"/>
                <a:cs typeface="Petrona Bold" pitchFamily="34" charset="-120"/>
              </a:rPr>
              <a:t>Response Rendered</a:t>
            </a:r>
            <a:endParaRPr lang="en-US" sz="2300" dirty="0">
              <a:latin typeface="Arial Black" panose="020B0A04020102020204" pitchFamily="34" charset="0"/>
            </a:endParaRPr>
          </a:p>
        </p:txBody>
      </p:sp>
      <p:sp>
        <p:nvSpPr>
          <p:cNvPr id="15" name="Text 9"/>
          <p:cNvSpPr/>
          <p:nvPr/>
        </p:nvSpPr>
        <p:spPr>
          <a:xfrm>
            <a:off x="7542014" y="6846451"/>
            <a:ext cx="6067782"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Frontend displays updated information to the user.</a:t>
            </a:r>
            <a:endParaRPr lang="en-US" sz="1750" dirty="0">
              <a:latin typeface="Arial Black" panose="020B0A040201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83331"/>
            <a:ext cx="6462117"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Arial Black" panose="020B0A04020102020204" pitchFamily="34" charset="0"/>
                <a:ea typeface="Petrona Bold" pitchFamily="34" charset="-122"/>
                <a:cs typeface="Petrona Bold" pitchFamily="34" charset="-120"/>
              </a:rPr>
              <a:t>API Endpoint Examples</a:t>
            </a:r>
            <a:endParaRPr lang="en-US" sz="4650" dirty="0">
              <a:latin typeface="Arial Black" panose="020B0A04020102020204" pitchFamily="34" charset="0"/>
            </a:endParaRPr>
          </a:p>
        </p:txBody>
      </p:sp>
      <p:sp>
        <p:nvSpPr>
          <p:cNvPr id="3" name="Shape 1"/>
          <p:cNvSpPr/>
          <p:nvPr/>
        </p:nvSpPr>
        <p:spPr>
          <a:xfrm>
            <a:off x="793790" y="3081218"/>
            <a:ext cx="13042821" cy="2646998"/>
          </a:xfrm>
          <a:prstGeom prst="roundRect">
            <a:avLst>
              <a:gd name="adj" fmla="val 3599"/>
            </a:avLst>
          </a:prstGeom>
          <a:noFill/>
          <a:ln w="7620">
            <a:solidFill>
              <a:srgbClr val="FFFFFF">
                <a:alpha val="24000"/>
              </a:srgbClr>
            </a:solidFill>
            <a:prstDash val="solid"/>
          </a:ln>
        </p:spPr>
      </p:sp>
      <p:sp>
        <p:nvSpPr>
          <p:cNvPr id="4" name="Shape 2"/>
          <p:cNvSpPr/>
          <p:nvPr/>
        </p:nvSpPr>
        <p:spPr>
          <a:xfrm>
            <a:off x="801410" y="3088838"/>
            <a:ext cx="13027581" cy="657939"/>
          </a:xfrm>
          <a:prstGeom prst="rect">
            <a:avLst/>
          </a:prstGeom>
          <a:solidFill>
            <a:srgbClr val="FFFFFF">
              <a:alpha val="4000"/>
            </a:srgbClr>
          </a:solidFill>
          <a:ln/>
        </p:spPr>
      </p:sp>
      <p:sp>
        <p:nvSpPr>
          <p:cNvPr id="5" name="Text 3"/>
          <p:cNvSpPr/>
          <p:nvPr/>
        </p:nvSpPr>
        <p:spPr>
          <a:xfrm>
            <a:off x="1028343" y="3232547"/>
            <a:ext cx="3450788"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User Login</a:t>
            </a:r>
            <a:endParaRPr lang="en-US" sz="1750" dirty="0">
              <a:latin typeface="Arial Black" panose="020B0A04020102020204" pitchFamily="34" charset="0"/>
            </a:endParaRPr>
          </a:p>
        </p:txBody>
      </p:sp>
      <p:sp>
        <p:nvSpPr>
          <p:cNvPr id="6" name="Text 4"/>
          <p:cNvSpPr/>
          <p:nvPr/>
        </p:nvSpPr>
        <p:spPr>
          <a:xfrm>
            <a:off x="4940379" y="3232547"/>
            <a:ext cx="8661797" cy="37052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highlight>
                  <a:srgbClr val="191231"/>
                </a:highlight>
                <a:latin typeface="Arial Black" panose="020B0A04020102020204" pitchFamily="34" charset="0"/>
                <a:ea typeface="Consolas" pitchFamily="34" charset="-122"/>
                <a:cs typeface="Consolas" pitchFamily="34" charset="-120"/>
              </a:rPr>
              <a:t>AuthController</a:t>
            </a:r>
            <a:r>
              <a:rPr lang="en-US" sz="1750" dirty="0">
                <a:solidFill>
                  <a:srgbClr val="E0D6DE"/>
                </a:solidFill>
                <a:latin typeface="Arial Black" panose="020B0A04020102020204" pitchFamily="34" charset="0"/>
                <a:ea typeface="Inter" pitchFamily="34" charset="-122"/>
                <a:cs typeface="Inter" pitchFamily="34" charset="-120"/>
              </a:rPr>
              <a:t> for authentication and JWT token generation.</a:t>
            </a:r>
            <a:endParaRPr lang="en-US" sz="1750" dirty="0">
              <a:latin typeface="Arial Black" panose="020B0A04020102020204" pitchFamily="34" charset="0"/>
            </a:endParaRPr>
          </a:p>
        </p:txBody>
      </p:sp>
      <p:sp>
        <p:nvSpPr>
          <p:cNvPr id="7" name="Shape 5"/>
          <p:cNvSpPr/>
          <p:nvPr/>
        </p:nvSpPr>
        <p:spPr>
          <a:xfrm>
            <a:off x="801410" y="3746778"/>
            <a:ext cx="13027581" cy="657939"/>
          </a:xfrm>
          <a:prstGeom prst="rect">
            <a:avLst/>
          </a:prstGeom>
          <a:solidFill>
            <a:srgbClr val="000000">
              <a:alpha val="4000"/>
            </a:srgbClr>
          </a:solidFill>
          <a:ln/>
        </p:spPr>
      </p:sp>
      <p:sp>
        <p:nvSpPr>
          <p:cNvPr id="8" name="Text 6"/>
          <p:cNvSpPr/>
          <p:nvPr/>
        </p:nvSpPr>
        <p:spPr>
          <a:xfrm>
            <a:off x="1028343" y="3890486"/>
            <a:ext cx="3450788"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New Proposal</a:t>
            </a:r>
            <a:endParaRPr lang="en-US" sz="1750" dirty="0">
              <a:latin typeface="Arial Black" panose="020B0A04020102020204" pitchFamily="34" charset="0"/>
            </a:endParaRPr>
          </a:p>
        </p:txBody>
      </p:sp>
      <p:sp>
        <p:nvSpPr>
          <p:cNvPr id="9" name="Text 7"/>
          <p:cNvSpPr/>
          <p:nvPr/>
        </p:nvSpPr>
        <p:spPr>
          <a:xfrm>
            <a:off x="4940379" y="3890486"/>
            <a:ext cx="8661797" cy="37052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highlight>
                  <a:srgbClr val="191231"/>
                </a:highlight>
                <a:latin typeface="Arial Black" panose="020B0A04020102020204" pitchFamily="34" charset="0"/>
                <a:ea typeface="Consolas" pitchFamily="34" charset="-122"/>
                <a:cs typeface="Consolas" pitchFamily="34" charset="-120"/>
              </a:rPr>
              <a:t>ProposalController</a:t>
            </a:r>
            <a:r>
              <a:rPr lang="en-US" sz="1750" dirty="0">
                <a:solidFill>
                  <a:srgbClr val="E0D6DE"/>
                </a:solidFill>
                <a:latin typeface="Arial Black" panose="020B0A04020102020204" pitchFamily="34" charset="0"/>
                <a:ea typeface="Inter" pitchFamily="34" charset="-122"/>
                <a:cs typeface="Inter" pitchFamily="34" charset="-120"/>
              </a:rPr>
              <a:t> for creating and managing insurance quotes.</a:t>
            </a:r>
            <a:endParaRPr lang="en-US" sz="1750" dirty="0">
              <a:latin typeface="Arial Black" panose="020B0A04020102020204" pitchFamily="34" charset="0"/>
            </a:endParaRPr>
          </a:p>
        </p:txBody>
      </p:sp>
      <p:sp>
        <p:nvSpPr>
          <p:cNvPr id="10" name="Shape 8"/>
          <p:cNvSpPr/>
          <p:nvPr/>
        </p:nvSpPr>
        <p:spPr>
          <a:xfrm>
            <a:off x="801410" y="4404717"/>
            <a:ext cx="13027581" cy="657939"/>
          </a:xfrm>
          <a:prstGeom prst="rect">
            <a:avLst/>
          </a:prstGeom>
          <a:solidFill>
            <a:srgbClr val="FFFFFF">
              <a:alpha val="4000"/>
            </a:srgbClr>
          </a:solidFill>
          <a:ln/>
        </p:spPr>
      </p:sp>
      <p:sp>
        <p:nvSpPr>
          <p:cNvPr id="11" name="Text 9"/>
          <p:cNvSpPr/>
          <p:nvPr/>
        </p:nvSpPr>
        <p:spPr>
          <a:xfrm>
            <a:off x="1028343" y="4548426"/>
            <a:ext cx="3450788"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Policy Management</a:t>
            </a:r>
            <a:endParaRPr lang="en-US" sz="1750" dirty="0">
              <a:latin typeface="Arial Black" panose="020B0A04020102020204" pitchFamily="34" charset="0"/>
            </a:endParaRPr>
          </a:p>
        </p:txBody>
      </p:sp>
      <p:sp>
        <p:nvSpPr>
          <p:cNvPr id="12" name="Text 10"/>
          <p:cNvSpPr/>
          <p:nvPr/>
        </p:nvSpPr>
        <p:spPr>
          <a:xfrm>
            <a:off x="4940379" y="4548426"/>
            <a:ext cx="8661797" cy="37052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highlight>
                  <a:srgbClr val="191231"/>
                </a:highlight>
                <a:latin typeface="Arial Black" panose="020B0A04020102020204" pitchFamily="34" charset="0"/>
                <a:ea typeface="Consolas" pitchFamily="34" charset="-122"/>
                <a:cs typeface="Consolas" pitchFamily="34" charset="-120"/>
              </a:rPr>
              <a:t>PolicyController</a:t>
            </a:r>
            <a:r>
              <a:rPr lang="en-US" sz="1750" dirty="0">
                <a:solidFill>
                  <a:srgbClr val="E0D6DE"/>
                </a:solidFill>
                <a:latin typeface="Arial Black" panose="020B0A04020102020204" pitchFamily="34" charset="0"/>
                <a:ea typeface="Inter" pitchFamily="34" charset="-122"/>
                <a:cs typeface="Inter" pitchFamily="34" charset="-120"/>
              </a:rPr>
              <a:t> handles policy updates and queries.</a:t>
            </a:r>
            <a:endParaRPr lang="en-US" sz="1750" dirty="0">
              <a:latin typeface="Arial Black" panose="020B0A04020102020204" pitchFamily="34" charset="0"/>
            </a:endParaRPr>
          </a:p>
        </p:txBody>
      </p:sp>
      <p:sp>
        <p:nvSpPr>
          <p:cNvPr id="13" name="Shape 11"/>
          <p:cNvSpPr/>
          <p:nvPr/>
        </p:nvSpPr>
        <p:spPr>
          <a:xfrm>
            <a:off x="801410" y="5062657"/>
            <a:ext cx="13027581" cy="657939"/>
          </a:xfrm>
          <a:prstGeom prst="rect">
            <a:avLst/>
          </a:prstGeom>
          <a:solidFill>
            <a:srgbClr val="000000">
              <a:alpha val="4000"/>
            </a:srgbClr>
          </a:solidFill>
          <a:ln/>
        </p:spPr>
      </p:sp>
      <p:sp>
        <p:nvSpPr>
          <p:cNvPr id="14" name="Text 12"/>
          <p:cNvSpPr/>
          <p:nvPr/>
        </p:nvSpPr>
        <p:spPr>
          <a:xfrm>
            <a:off x="1028343" y="5206365"/>
            <a:ext cx="3450788"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Claim Submission</a:t>
            </a:r>
            <a:endParaRPr lang="en-US" sz="1750" dirty="0">
              <a:latin typeface="Arial Black" panose="020B0A04020102020204" pitchFamily="34" charset="0"/>
            </a:endParaRPr>
          </a:p>
        </p:txBody>
      </p:sp>
      <p:sp>
        <p:nvSpPr>
          <p:cNvPr id="15" name="Text 13"/>
          <p:cNvSpPr/>
          <p:nvPr/>
        </p:nvSpPr>
        <p:spPr>
          <a:xfrm>
            <a:off x="4940379" y="5206365"/>
            <a:ext cx="8661797" cy="37052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highlight>
                  <a:srgbClr val="191231"/>
                </a:highlight>
                <a:latin typeface="Arial Black" panose="020B0A04020102020204" pitchFamily="34" charset="0"/>
                <a:ea typeface="Consolas" pitchFamily="34" charset="-122"/>
                <a:cs typeface="Consolas" pitchFamily="34" charset="-120"/>
              </a:rPr>
              <a:t>ClaimController</a:t>
            </a:r>
            <a:r>
              <a:rPr lang="en-US" sz="1750" dirty="0">
                <a:solidFill>
                  <a:srgbClr val="E0D6DE"/>
                </a:solidFill>
                <a:latin typeface="Arial Black" panose="020B0A04020102020204" pitchFamily="34" charset="0"/>
                <a:ea typeface="Inter" pitchFamily="34" charset="-122"/>
                <a:cs typeface="Inter" pitchFamily="34" charset="-120"/>
              </a:rPr>
              <a:t> manages all claim-related operations.</a:t>
            </a:r>
            <a:endParaRPr lang="en-US" sz="1750" dirty="0">
              <a:latin typeface="Arial Black" panose="020B0A04020102020204" pitchFamily="34" charset="0"/>
            </a:endParaRPr>
          </a:p>
        </p:txBody>
      </p:sp>
      <p:sp>
        <p:nvSpPr>
          <p:cNvPr id="16" name="Text 14"/>
          <p:cNvSpPr/>
          <p:nvPr/>
        </p:nvSpPr>
        <p:spPr>
          <a:xfrm>
            <a:off x="793790" y="598336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Each interaction is mapped to a dedicated backend controller for organized and efficient data handling.</a:t>
            </a:r>
            <a:endParaRPr lang="en-US" sz="1750" dirty="0">
              <a:latin typeface="Arial Black" panose="020B0A040201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00088"/>
            <a:ext cx="6034088" cy="744260"/>
          </a:xfrm>
          <a:prstGeom prst="rect">
            <a:avLst/>
          </a:prstGeom>
          <a:noFill/>
          <a:ln/>
        </p:spPr>
        <p:txBody>
          <a:bodyPr wrap="none" lIns="0" tIns="0" rIns="0" bIns="0" rtlCol="0" anchor="t"/>
          <a:lstStyle/>
          <a:p>
            <a:pPr marL="0" indent="0" algn="l">
              <a:lnSpc>
                <a:spcPts val="5850"/>
              </a:lnSpc>
              <a:buNone/>
            </a:pPr>
            <a:r>
              <a:rPr lang="en-US" sz="4650" b="1" dirty="0">
                <a:solidFill>
                  <a:srgbClr val="FF8AAF"/>
                </a:solidFill>
                <a:latin typeface="Arial Black" panose="020B0A04020102020204" pitchFamily="34" charset="0"/>
                <a:ea typeface="Petrona Bold" pitchFamily="34" charset="-122"/>
                <a:cs typeface="Petrona Bold" pitchFamily="34" charset="-120"/>
              </a:rPr>
              <a:t>Future Enhancements</a:t>
            </a:r>
            <a:endParaRPr lang="en-US" sz="4650" dirty="0">
              <a:latin typeface="Arial Black" panose="020B0A04020102020204" pitchFamily="34" charset="0"/>
            </a:endParaRPr>
          </a:p>
        </p:txBody>
      </p:sp>
      <p:sp>
        <p:nvSpPr>
          <p:cNvPr id="3" name="Shape 1"/>
          <p:cNvSpPr/>
          <p:nvPr/>
        </p:nvSpPr>
        <p:spPr>
          <a:xfrm>
            <a:off x="793790" y="2039660"/>
            <a:ext cx="3978116" cy="4508897"/>
          </a:xfrm>
          <a:prstGeom prst="roundRect">
            <a:avLst>
              <a:gd name="adj" fmla="val 2395"/>
            </a:avLst>
          </a:prstGeom>
          <a:solidFill>
            <a:srgbClr val="AFCBF8"/>
          </a:solidFill>
          <a:ln/>
        </p:spPr>
      </p:sp>
      <p:pic>
        <p:nvPicPr>
          <p:cNvPr id="4" name="Image 0" descr="preencoded.png"/>
          <p:cNvPicPr>
            <a:picLocks noChangeAspect="1"/>
          </p:cNvPicPr>
          <p:nvPr/>
        </p:nvPicPr>
        <p:blipFill>
          <a:blip r:embed="rId3"/>
          <a:stretch>
            <a:fillRect/>
          </a:stretch>
        </p:blipFill>
        <p:spPr>
          <a:xfrm>
            <a:off x="1020604" y="2329339"/>
            <a:ext cx="372070" cy="297656"/>
          </a:xfrm>
          <a:prstGeom prst="rect">
            <a:avLst/>
          </a:prstGeom>
        </p:spPr>
      </p:pic>
      <p:sp>
        <p:nvSpPr>
          <p:cNvPr id="5" name="Text 2"/>
          <p:cNvSpPr/>
          <p:nvPr/>
        </p:nvSpPr>
        <p:spPr>
          <a:xfrm>
            <a:off x="1619488" y="2323148"/>
            <a:ext cx="2925604" cy="744141"/>
          </a:xfrm>
          <a:prstGeom prst="rect">
            <a:avLst/>
          </a:prstGeom>
          <a:noFill/>
          <a:ln/>
        </p:spPr>
        <p:txBody>
          <a:bodyPr wrap="square" lIns="0" tIns="0" rIns="0" bIns="0" rtlCol="0" anchor="t"/>
          <a:lstStyle/>
          <a:p>
            <a:pPr marL="0" indent="0" algn="l">
              <a:lnSpc>
                <a:spcPts val="2900"/>
              </a:lnSpc>
              <a:buNone/>
            </a:pPr>
            <a:r>
              <a:rPr lang="en-US" sz="2300" b="1" dirty="0">
                <a:solidFill>
                  <a:srgbClr val="000000"/>
                </a:solidFill>
                <a:latin typeface="Arial Black" panose="020B0A04020102020204" pitchFamily="34" charset="0"/>
                <a:ea typeface="Petrona Bold" pitchFamily="34" charset="-122"/>
                <a:cs typeface="Petrona Bold" pitchFamily="34" charset="-120"/>
              </a:rPr>
              <a:t>Dynamic Role-Based UI</a:t>
            </a:r>
            <a:endParaRPr lang="en-US" sz="2300" dirty="0">
              <a:latin typeface="Arial Black" panose="020B0A04020102020204" pitchFamily="34" charset="0"/>
            </a:endParaRPr>
          </a:p>
        </p:txBody>
      </p:sp>
      <p:sp>
        <p:nvSpPr>
          <p:cNvPr id="6" name="Text 3"/>
          <p:cNvSpPr/>
          <p:nvPr/>
        </p:nvSpPr>
        <p:spPr>
          <a:xfrm>
            <a:off x="1619488" y="3294102"/>
            <a:ext cx="2925604"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Arial Black" panose="020B0A04020102020204" pitchFamily="34" charset="0"/>
                <a:ea typeface="Inter" pitchFamily="34" charset="-122"/>
                <a:cs typeface="Inter" pitchFamily="34" charset="-120"/>
              </a:rPr>
              <a:t>Separate dashboards for policyholders, agents, and officers.</a:t>
            </a:r>
            <a:endParaRPr lang="en-US" sz="1750" dirty="0">
              <a:latin typeface="Arial Black" panose="020B0A04020102020204" pitchFamily="34" charset="0"/>
            </a:endParaRPr>
          </a:p>
        </p:txBody>
      </p:sp>
      <p:sp>
        <p:nvSpPr>
          <p:cNvPr id="7" name="Text 4"/>
          <p:cNvSpPr/>
          <p:nvPr/>
        </p:nvSpPr>
        <p:spPr>
          <a:xfrm>
            <a:off x="1619488" y="4462105"/>
            <a:ext cx="2925604"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Arial Black" panose="020B0A04020102020204" pitchFamily="34" charset="0"/>
                <a:ea typeface="Inter" pitchFamily="34" charset="-122"/>
                <a:cs typeface="Inter" pitchFamily="34" charset="-120"/>
              </a:rPr>
              <a:t>Customized navigation and features based on user roles.</a:t>
            </a:r>
            <a:endParaRPr lang="en-US" sz="1750" dirty="0">
              <a:latin typeface="Arial Black" panose="020B0A04020102020204" pitchFamily="34" charset="0"/>
            </a:endParaRPr>
          </a:p>
        </p:txBody>
      </p:sp>
      <p:sp>
        <p:nvSpPr>
          <p:cNvPr id="8" name="Text 5"/>
          <p:cNvSpPr/>
          <p:nvPr/>
        </p:nvSpPr>
        <p:spPr>
          <a:xfrm>
            <a:off x="1619488" y="5630108"/>
            <a:ext cx="292560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Arial Black" panose="020B0A04020102020204" pitchFamily="34" charset="0"/>
                <a:ea typeface="Inter" pitchFamily="34" charset="-122"/>
                <a:cs typeface="Inter" pitchFamily="34" charset="-120"/>
              </a:rPr>
              <a:t>Enhanced security and data access control.</a:t>
            </a:r>
            <a:endParaRPr lang="en-US" sz="1750" dirty="0">
              <a:latin typeface="Arial Black" panose="020B0A04020102020204" pitchFamily="34" charset="0"/>
            </a:endParaRPr>
          </a:p>
        </p:txBody>
      </p:sp>
      <p:sp>
        <p:nvSpPr>
          <p:cNvPr id="9" name="Shape 6"/>
          <p:cNvSpPr/>
          <p:nvPr/>
        </p:nvSpPr>
        <p:spPr>
          <a:xfrm>
            <a:off x="5332928" y="2039660"/>
            <a:ext cx="3978116" cy="5234702"/>
          </a:xfrm>
          <a:prstGeom prst="roundRect">
            <a:avLst>
              <a:gd name="adj" fmla="val 2395"/>
            </a:avLst>
          </a:prstGeom>
          <a:solidFill>
            <a:srgbClr val="AEE4BD"/>
          </a:solidFill>
          <a:ln/>
        </p:spPr>
      </p:sp>
      <p:pic>
        <p:nvPicPr>
          <p:cNvPr id="10" name="Image 1" descr="preencoded.png"/>
          <p:cNvPicPr>
            <a:picLocks noChangeAspect="1"/>
          </p:cNvPicPr>
          <p:nvPr/>
        </p:nvPicPr>
        <p:blipFill>
          <a:blip r:embed="rId4"/>
          <a:stretch>
            <a:fillRect/>
          </a:stretch>
        </p:blipFill>
        <p:spPr>
          <a:xfrm>
            <a:off x="5559743" y="2329339"/>
            <a:ext cx="372070" cy="297656"/>
          </a:xfrm>
          <a:prstGeom prst="rect">
            <a:avLst/>
          </a:prstGeom>
        </p:spPr>
      </p:pic>
      <p:sp>
        <p:nvSpPr>
          <p:cNvPr id="11" name="Text 7"/>
          <p:cNvSpPr/>
          <p:nvPr/>
        </p:nvSpPr>
        <p:spPr>
          <a:xfrm>
            <a:off x="6158627" y="2323148"/>
            <a:ext cx="2925604" cy="744141"/>
          </a:xfrm>
          <a:prstGeom prst="rect">
            <a:avLst/>
          </a:prstGeom>
          <a:noFill/>
          <a:ln/>
        </p:spPr>
        <p:txBody>
          <a:bodyPr wrap="square" lIns="0" tIns="0" rIns="0" bIns="0" rtlCol="0" anchor="t"/>
          <a:lstStyle/>
          <a:p>
            <a:pPr marL="0" indent="0" algn="l">
              <a:lnSpc>
                <a:spcPts val="2900"/>
              </a:lnSpc>
              <a:buNone/>
            </a:pPr>
            <a:r>
              <a:rPr lang="en-US" sz="2300" b="1" dirty="0">
                <a:solidFill>
                  <a:srgbClr val="000000"/>
                </a:solidFill>
                <a:latin typeface="Arial Black" panose="020B0A04020102020204" pitchFamily="34" charset="0"/>
                <a:ea typeface="Petrona Bold" pitchFamily="34" charset="-122"/>
                <a:cs typeface="Petrona Bold" pitchFamily="34" charset="-120"/>
              </a:rPr>
              <a:t>Integrated Payment Gateway</a:t>
            </a:r>
            <a:endParaRPr lang="en-US" sz="2300" dirty="0">
              <a:latin typeface="Arial Black" panose="020B0A04020102020204" pitchFamily="34" charset="0"/>
            </a:endParaRPr>
          </a:p>
        </p:txBody>
      </p:sp>
      <p:sp>
        <p:nvSpPr>
          <p:cNvPr id="12" name="Text 8"/>
          <p:cNvSpPr/>
          <p:nvPr/>
        </p:nvSpPr>
        <p:spPr>
          <a:xfrm>
            <a:off x="6158627" y="3294102"/>
            <a:ext cx="2925604"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Arial Black" panose="020B0A04020102020204" pitchFamily="34" charset="0"/>
                <a:ea typeface="Inter" pitchFamily="34" charset="-122"/>
                <a:cs typeface="Inter" pitchFamily="34" charset="-120"/>
              </a:rPr>
              <a:t>Secure and seamless premium payments via credit card, bank transfer.</a:t>
            </a:r>
            <a:endParaRPr lang="en-US" sz="1750" dirty="0">
              <a:latin typeface="Arial Black" panose="020B0A04020102020204" pitchFamily="34" charset="0"/>
            </a:endParaRPr>
          </a:p>
        </p:txBody>
      </p:sp>
      <p:sp>
        <p:nvSpPr>
          <p:cNvPr id="13" name="Text 9"/>
          <p:cNvSpPr/>
          <p:nvPr/>
        </p:nvSpPr>
        <p:spPr>
          <a:xfrm>
            <a:off x="6158627" y="4825008"/>
            <a:ext cx="2925604"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Arial Black" panose="020B0A04020102020204" pitchFamily="34" charset="0"/>
                <a:ea typeface="Inter" pitchFamily="34" charset="-122"/>
                <a:cs typeface="Inter" pitchFamily="34" charset="-120"/>
              </a:rPr>
              <a:t>Automated payment reminders and recurring payment options.</a:t>
            </a:r>
            <a:endParaRPr lang="en-US" sz="1750" dirty="0">
              <a:latin typeface="Arial Black" panose="020B0A04020102020204" pitchFamily="34" charset="0"/>
            </a:endParaRPr>
          </a:p>
        </p:txBody>
      </p:sp>
      <p:sp>
        <p:nvSpPr>
          <p:cNvPr id="14" name="Text 10"/>
          <p:cNvSpPr/>
          <p:nvPr/>
        </p:nvSpPr>
        <p:spPr>
          <a:xfrm>
            <a:off x="6158627" y="6355913"/>
            <a:ext cx="292560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Arial Black" panose="020B0A04020102020204" pitchFamily="34" charset="0"/>
                <a:ea typeface="Inter" pitchFamily="34" charset="-122"/>
                <a:cs typeface="Inter" pitchFamily="34" charset="-120"/>
              </a:rPr>
              <a:t>Real-time payment status updates.</a:t>
            </a:r>
            <a:endParaRPr lang="en-US" sz="1750" dirty="0">
              <a:latin typeface="Arial Black" panose="020B0A04020102020204" pitchFamily="34" charset="0"/>
            </a:endParaRPr>
          </a:p>
        </p:txBody>
      </p:sp>
      <p:sp>
        <p:nvSpPr>
          <p:cNvPr id="15" name="Shape 11"/>
          <p:cNvSpPr/>
          <p:nvPr/>
        </p:nvSpPr>
        <p:spPr>
          <a:xfrm>
            <a:off x="9872067" y="2039660"/>
            <a:ext cx="3978116" cy="5234702"/>
          </a:xfrm>
          <a:prstGeom prst="roundRect">
            <a:avLst>
              <a:gd name="adj" fmla="val 2395"/>
            </a:avLst>
          </a:prstGeom>
          <a:solidFill>
            <a:srgbClr val="FFD1A7"/>
          </a:solidFill>
          <a:ln/>
        </p:spPr>
      </p:sp>
      <p:pic>
        <p:nvPicPr>
          <p:cNvPr id="16" name="Image 2" descr="preencoded.png"/>
          <p:cNvPicPr>
            <a:picLocks noChangeAspect="1"/>
          </p:cNvPicPr>
          <p:nvPr/>
        </p:nvPicPr>
        <p:blipFill>
          <a:blip r:embed="rId5"/>
          <a:stretch>
            <a:fillRect/>
          </a:stretch>
        </p:blipFill>
        <p:spPr>
          <a:xfrm>
            <a:off x="10098881" y="2329339"/>
            <a:ext cx="372070" cy="297656"/>
          </a:xfrm>
          <a:prstGeom prst="rect">
            <a:avLst/>
          </a:prstGeom>
        </p:spPr>
      </p:pic>
      <p:sp>
        <p:nvSpPr>
          <p:cNvPr id="17" name="Text 12"/>
          <p:cNvSpPr/>
          <p:nvPr/>
        </p:nvSpPr>
        <p:spPr>
          <a:xfrm>
            <a:off x="10697766" y="2323148"/>
            <a:ext cx="2925604" cy="744141"/>
          </a:xfrm>
          <a:prstGeom prst="rect">
            <a:avLst/>
          </a:prstGeom>
          <a:noFill/>
          <a:ln/>
        </p:spPr>
        <p:txBody>
          <a:bodyPr wrap="square" lIns="0" tIns="0" rIns="0" bIns="0" rtlCol="0" anchor="t"/>
          <a:lstStyle/>
          <a:p>
            <a:pPr marL="0" indent="0" algn="l">
              <a:lnSpc>
                <a:spcPts val="2900"/>
              </a:lnSpc>
              <a:buNone/>
            </a:pPr>
            <a:r>
              <a:rPr lang="en-US" sz="2300" b="1" dirty="0">
                <a:solidFill>
                  <a:srgbClr val="000000"/>
                </a:solidFill>
                <a:latin typeface="Arial Black" panose="020B0A04020102020204" pitchFamily="34" charset="0"/>
                <a:ea typeface="Petrona Bold" pitchFamily="34" charset="-122"/>
                <a:cs typeface="Petrona Bold" pitchFamily="34" charset="-120"/>
              </a:rPr>
              <a:t>Document Upload Functionality</a:t>
            </a:r>
            <a:endParaRPr lang="en-US" sz="2300" dirty="0">
              <a:latin typeface="Arial Black" panose="020B0A04020102020204" pitchFamily="34" charset="0"/>
            </a:endParaRPr>
          </a:p>
        </p:txBody>
      </p:sp>
      <p:sp>
        <p:nvSpPr>
          <p:cNvPr id="18" name="Text 13"/>
          <p:cNvSpPr/>
          <p:nvPr/>
        </p:nvSpPr>
        <p:spPr>
          <a:xfrm>
            <a:off x="10697766" y="3294102"/>
            <a:ext cx="2925604"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Arial Black" panose="020B0A04020102020204" pitchFamily="34" charset="0"/>
                <a:ea typeface="Inter" pitchFamily="34" charset="-122"/>
                <a:cs typeface="Inter" pitchFamily="34" charset="-120"/>
              </a:rPr>
              <a:t>Direct upload of vehicle RC, driving license, and other required documents.</a:t>
            </a:r>
            <a:endParaRPr lang="en-US" sz="1750" dirty="0">
              <a:latin typeface="Arial Black" panose="020B0A04020102020204" pitchFamily="34" charset="0"/>
            </a:endParaRPr>
          </a:p>
        </p:txBody>
      </p:sp>
      <p:sp>
        <p:nvSpPr>
          <p:cNvPr id="19" name="Text 14"/>
          <p:cNvSpPr/>
          <p:nvPr/>
        </p:nvSpPr>
        <p:spPr>
          <a:xfrm>
            <a:off x="10697766" y="4825008"/>
            <a:ext cx="2925604"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Arial Black" panose="020B0A04020102020204" pitchFamily="34" charset="0"/>
                <a:ea typeface="Inter" pitchFamily="34" charset="-122"/>
                <a:cs typeface="Inter" pitchFamily="34" charset="-120"/>
              </a:rPr>
              <a:t>Secure storage and easy retrieval of documents for users.</a:t>
            </a:r>
            <a:endParaRPr lang="en-US" sz="1750" dirty="0">
              <a:latin typeface="Arial Black" panose="020B0A04020102020204" pitchFamily="34" charset="0"/>
            </a:endParaRPr>
          </a:p>
        </p:txBody>
      </p:sp>
      <p:sp>
        <p:nvSpPr>
          <p:cNvPr id="20" name="Text 15"/>
          <p:cNvSpPr/>
          <p:nvPr/>
        </p:nvSpPr>
        <p:spPr>
          <a:xfrm>
            <a:off x="10697766" y="5993011"/>
            <a:ext cx="2925604" cy="108870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Arial Black" panose="020B0A04020102020204" pitchFamily="34" charset="0"/>
                <a:ea typeface="Inter" pitchFamily="34" charset="-122"/>
                <a:cs typeface="Inter" pitchFamily="34" charset="-120"/>
              </a:rPr>
              <a:t>Automated document validation and status tracking.</a:t>
            </a:r>
            <a:endParaRPr lang="en-US" sz="1750" dirty="0">
              <a:latin typeface="Arial Black" panose="020B0A040201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35223"/>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FF8AAF"/>
                </a:solidFill>
                <a:latin typeface="Arial Black" panose="020B0A04020102020204" pitchFamily="34" charset="0"/>
                <a:ea typeface="Petrona Bold" pitchFamily="34" charset="-122"/>
                <a:cs typeface="Petrona Bold" pitchFamily="34" charset="-120"/>
              </a:rPr>
              <a:t>Conclusion: Empowering the User Experience</a:t>
            </a:r>
            <a:endParaRPr lang="en-US" sz="4650" dirty="0">
              <a:latin typeface="Arial Black" panose="020B0A04020102020204" pitchFamily="34" charset="0"/>
            </a:endParaRPr>
          </a:p>
        </p:txBody>
      </p:sp>
      <p:sp>
        <p:nvSpPr>
          <p:cNvPr id="4" name="Shape 1"/>
          <p:cNvSpPr/>
          <p:nvPr/>
        </p:nvSpPr>
        <p:spPr>
          <a:xfrm>
            <a:off x="6280190" y="2663904"/>
            <a:ext cx="3664744" cy="2800707"/>
          </a:xfrm>
          <a:prstGeom prst="roundRect">
            <a:avLst>
              <a:gd name="adj" fmla="val 3402"/>
            </a:avLst>
          </a:prstGeom>
          <a:solidFill>
            <a:srgbClr val="2F1D63"/>
          </a:solidFill>
          <a:ln w="7620">
            <a:solidFill>
              <a:srgbClr val="48367C"/>
            </a:solidFill>
            <a:prstDash val="solid"/>
          </a:ln>
        </p:spPr>
      </p:sp>
      <p:sp>
        <p:nvSpPr>
          <p:cNvPr id="5" name="Text 2"/>
          <p:cNvSpPr/>
          <p:nvPr/>
        </p:nvSpPr>
        <p:spPr>
          <a:xfrm>
            <a:off x="6514624" y="289833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Arial Black" panose="020B0A04020102020204" pitchFamily="34" charset="0"/>
                <a:ea typeface="Petrona Bold" pitchFamily="34" charset="-122"/>
                <a:cs typeface="Petrona Bold" pitchFamily="34" charset="-120"/>
              </a:rPr>
              <a:t>Seamless Interaction</a:t>
            </a:r>
            <a:endParaRPr lang="en-US" sz="2300" dirty="0">
              <a:latin typeface="Arial Black" panose="020B0A04020102020204" pitchFamily="34" charset="0"/>
            </a:endParaRPr>
          </a:p>
        </p:txBody>
      </p:sp>
      <p:sp>
        <p:nvSpPr>
          <p:cNvPr id="6" name="Text 3"/>
          <p:cNvSpPr/>
          <p:nvPr/>
        </p:nvSpPr>
        <p:spPr>
          <a:xfrm>
            <a:off x="6514624" y="3406497"/>
            <a:ext cx="3195876"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The frontend ensures a smooth and efficient insurance workflow from start to finish.</a:t>
            </a:r>
            <a:endParaRPr lang="en-US" sz="1750" dirty="0">
              <a:latin typeface="Arial Black" panose="020B0A04020102020204" pitchFamily="34" charset="0"/>
            </a:endParaRPr>
          </a:p>
        </p:txBody>
      </p:sp>
      <p:sp>
        <p:nvSpPr>
          <p:cNvPr id="7" name="Shape 4"/>
          <p:cNvSpPr/>
          <p:nvPr/>
        </p:nvSpPr>
        <p:spPr>
          <a:xfrm>
            <a:off x="10171748" y="2663904"/>
            <a:ext cx="3664863" cy="2800707"/>
          </a:xfrm>
          <a:prstGeom prst="roundRect">
            <a:avLst>
              <a:gd name="adj" fmla="val 3402"/>
            </a:avLst>
          </a:prstGeom>
          <a:solidFill>
            <a:srgbClr val="2F1D63"/>
          </a:solidFill>
          <a:ln w="7620">
            <a:solidFill>
              <a:srgbClr val="48367C"/>
            </a:solidFill>
            <a:prstDash val="solid"/>
          </a:ln>
        </p:spPr>
      </p:sp>
      <p:sp>
        <p:nvSpPr>
          <p:cNvPr id="8" name="Text 5"/>
          <p:cNvSpPr/>
          <p:nvPr/>
        </p:nvSpPr>
        <p:spPr>
          <a:xfrm>
            <a:off x="10406182" y="2898338"/>
            <a:ext cx="3195995" cy="744141"/>
          </a:xfrm>
          <a:prstGeom prst="rect">
            <a:avLst/>
          </a:prstGeom>
          <a:noFill/>
          <a:ln/>
        </p:spPr>
        <p:txBody>
          <a:bodyPr wrap="square" lIns="0" tIns="0" rIns="0" bIns="0" rtlCol="0" anchor="t"/>
          <a:lstStyle/>
          <a:p>
            <a:pPr marL="0" indent="0" algn="l">
              <a:lnSpc>
                <a:spcPts val="2900"/>
              </a:lnSpc>
              <a:buNone/>
            </a:pPr>
            <a:r>
              <a:rPr lang="en-US" sz="2300" b="1" dirty="0">
                <a:solidFill>
                  <a:srgbClr val="E0D6DE"/>
                </a:solidFill>
                <a:latin typeface="Arial Black" panose="020B0A04020102020204" pitchFamily="34" charset="0"/>
                <a:ea typeface="Petrona Bold" pitchFamily="34" charset="-122"/>
                <a:cs typeface="Petrona Bold" pitchFamily="34" charset="-120"/>
              </a:rPr>
              <a:t>Visual &amp; Interactive Layer</a:t>
            </a:r>
            <a:endParaRPr lang="en-US" sz="2300" dirty="0">
              <a:latin typeface="Arial Black" panose="020B0A04020102020204" pitchFamily="34" charset="0"/>
            </a:endParaRPr>
          </a:p>
        </p:txBody>
      </p:sp>
      <p:sp>
        <p:nvSpPr>
          <p:cNvPr id="9" name="Text 6"/>
          <p:cNvSpPr/>
          <p:nvPr/>
        </p:nvSpPr>
        <p:spPr>
          <a:xfrm>
            <a:off x="10406182" y="3778568"/>
            <a:ext cx="3195995"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Forms the crucial visual and interactive gateway of our comprehensive full-stack system.</a:t>
            </a:r>
            <a:endParaRPr lang="en-US" sz="1750" dirty="0">
              <a:latin typeface="Arial Black" panose="020B0A04020102020204" pitchFamily="34" charset="0"/>
            </a:endParaRPr>
          </a:p>
        </p:txBody>
      </p:sp>
      <p:sp>
        <p:nvSpPr>
          <p:cNvPr id="10" name="Shape 7"/>
          <p:cNvSpPr/>
          <p:nvPr/>
        </p:nvSpPr>
        <p:spPr>
          <a:xfrm>
            <a:off x="6280190" y="5691426"/>
            <a:ext cx="7556421" cy="1702832"/>
          </a:xfrm>
          <a:prstGeom prst="roundRect">
            <a:avLst>
              <a:gd name="adj" fmla="val 5595"/>
            </a:avLst>
          </a:prstGeom>
          <a:solidFill>
            <a:srgbClr val="2F1D63"/>
          </a:solidFill>
          <a:ln w="7620">
            <a:solidFill>
              <a:srgbClr val="48367C"/>
            </a:solidFill>
            <a:prstDash val="solid"/>
          </a:ln>
        </p:spPr>
      </p:sp>
      <p:sp>
        <p:nvSpPr>
          <p:cNvPr id="11" name="Text 8"/>
          <p:cNvSpPr/>
          <p:nvPr/>
        </p:nvSpPr>
        <p:spPr>
          <a:xfrm>
            <a:off x="6514624" y="5925860"/>
            <a:ext cx="3076575" cy="372070"/>
          </a:xfrm>
          <a:prstGeom prst="rect">
            <a:avLst/>
          </a:prstGeom>
          <a:noFill/>
          <a:ln/>
        </p:spPr>
        <p:txBody>
          <a:bodyPr wrap="none" lIns="0" tIns="0" rIns="0" bIns="0" rtlCol="0" anchor="t"/>
          <a:lstStyle/>
          <a:p>
            <a:pPr marL="0" indent="0" algn="l">
              <a:lnSpc>
                <a:spcPts val="2900"/>
              </a:lnSpc>
              <a:buNone/>
            </a:pPr>
            <a:r>
              <a:rPr lang="en-US" sz="2300" b="1" dirty="0">
                <a:solidFill>
                  <a:srgbClr val="E0D6DE"/>
                </a:solidFill>
                <a:latin typeface="Arial Black" panose="020B0A04020102020204" pitchFamily="34" charset="0"/>
                <a:ea typeface="Petrona Bold" pitchFamily="34" charset="-122"/>
                <a:cs typeface="Petrona Bold" pitchFamily="34" charset="-120"/>
              </a:rPr>
              <a:t>Driving Future Growth</a:t>
            </a:r>
            <a:endParaRPr lang="en-US" sz="2300" dirty="0">
              <a:latin typeface="Arial Black" panose="020B0A04020102020204" pitchFamily="34" charset="0"/>
            </a:endParaRPr>
          </a:p>
        </p:txBody>
      </p:sp>
      <p:sp>
        <p:nvSpPr>
          <p:cNvPr id="12" name="Text 9"/>
          <p:cNvSpPr/>
          <p:nvPr/>
        </p:nvSpPr>
        <p:spPr>
          <a:xfrm>
            <a:off x="6514624" y="6434018"/>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Arial Black" panose="020B0A04020102020204" pitchFamily="34" charset="0"/>
                <a:ea typeface="Inter" pitchFamily="34" charset="-122"/>
                <a:cs typeface="Inter" pitchFamily="34" charset="-120"/>
              </a:rPr>
              <a:t>A robust foundation for continuous innovation and enhanced user satisfaction.</a:t>
            </a:r>
            <a:endParaRPr lang="en-US" sz="1750" dirty="0">
              <a:latin typeface="Arial Black" panose="020B0A040201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958BD-F9C0-B8AB-D964-A574D1913F7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26230C8-0A28-640F-8099-5A0FDF6F9C41}"/>
              </a:ext>
            </a:extLst>
          </p:cNvPr>
          <p:cNvSpPr/>
          <p:nvPr/>
        </p:nvSpPr>
        <p:spPr>
          <a:xfrm>
            <a:off x="559615" y="3257524"/>
            <a:ext cx="12764333" cy="3294035"/>
          </a:xfrm>
          <a:prstGeom prst="rect">
            <a:avLst/>
          </a:prstGeom>
          <a:noFill/>
          <a:ln/>
        </p:spPr>
        <p:txBody>
          <a:bodyPr wrap="none" lIns="0" tIns="0" rIns="0" bIns="0" rtlCol="0" anchor="t"/>
          <a:lstStyle/>
          <a:p>
            <a:pPr algn="ctr"/>
            <a:r>
              <a:rPr lang="en-US" sz="7200" b="1" dirty="0">
                <a:solidFill>
                  <a:schemeClr val="bg1">
                    <a:lumMod val="95000"/>
                  </a:schemeClr>
                </a:solidFill>
              </a:rPr>
              <a:t>Thank you </a:t>
            </a:r>
            <a:endParaRPr lang="en-IN" sz="7200" b="1" dirty="0">
              <a:solidFill>
                <a:schemeClr val="bg1">
                  <a:lumMod val="95000"/>
                </a:schemeClr>
              </a:solidFill>
            </a:endParaRPr>
          </a:p>
        </p:txBody>
      </p:sp>
      <p:sp>
        <p:nvSpPr>
          <p:cNvPr id="6" name="Text 4">
            <a:extLst>
              <a:ext uri="{FF2B5EF4-FFF2-40B4-BE49-F238E27FC236}">
                <a16:creationId xmlns:a16="http://schemas.microsoft.com/office/drawing/2014/main" id="{DA4FEDED-5FA9-1AD5-9ACB-9C7505D51602}"/>
              </a:ext>
            </a:extLst>
          </p:cNvPr>
          <p:cNvSpPr/>
          <p:nvPr/>
        </p:nvSpPr>
        <p:spPr>
          <a:xfrm>
            <a:off x="392347" y="1650380"/>
            <a:ext cx="13451884" cy="6188927"/>
          </a:xfrm>
          <a:prstGeom prst="rect">
            <a:avLst/>
          </a:prstGeom>
          <a:noFill/>
          <a:ln/>
        </p:spPr>
        <p:txBody>
          <a:bodyPr wrap="square" lIns="0" tIns="0" rIns="0" bIns="0" rtlCol="0" anchor="t"/>
          <a:lstStyle/>
          <a:p>
            <a:pPr marL="342900" indent="-342900" algn="l">
              <a:lnSpc>
                <a:spcPts val="2850"/>
              </a:lnSpc>
              <a:buSzPct val="100000"/>
              <a:buChar char="•"/>
            </a:pPr>
            <a:endParaRPr lang="en-US" sz="1750" dirty="0">
              <a:solidFill>
                <a:schemeClr val="bg1">
                  <a:lumMod val="95000"/>
                </a:schemeClr>
              </a:solidFill>
            </a:endParaRPr>
          </a:p>
        </p:txBody>
      </p:sp>
      <p:sp>
        <p:nvSpPr>
          <p:cNvPr id="7" name="Text 5">
            <a:extLst>
              <a:ext uri="{FF2B5EF4-FFF2-40B4-BE49-F238E27FC236}">
                <a16:creationId xmlns:a16="http://schemas.microsoft.com/office/drawing/2014/main" id="{F76D1A9A-8415-FAEE-7C10-D8877B648DB9}"/>
              </a:ext>
            </a:extLst>
          </p:cNvPr>
          <p:cNvSpPr/>
          <p:nvPr/>
        </p:nvSpPr>
        <p:spPr>
          <a:xfrm>
            <a:off x="7599521" y="4338757"/>
            <a:ext cx="6244709" cy="725805"/>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8" name="Text 6">
            <a:extLst>
              <a:ext uri="{FF2B5EF4-FFF2-40B4-BE49-F238E27FC236}">
                <a16:creationId xmlns:a16="http://schemas.microsoft.com/office/drawing/2014/main" id="{4981B0A8-ADF6-FB29-9AB1-EC780718B1F6}"/>
              </a:ext>
            </a:extLst>
          </p:cNvPr>
          <p:cNvSpPr/>
          <p:nvPr/>
        </p:nvSpPr>
        <p:spPr>
          <a:xfrm>
            <a:off x="7599521" y="5143857"/>
            <a:ext cx="6244709" cy="725805"/>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13" name="Rectangle 5">
            <a:extLst>
              <a:ext uri="{FF2B5EF4-FFF2-40B4-BE49-F238E27FC236}">
                <a16:creationId xmlns:a16="http://schemas.microsoft.com/office/drawing/2014/main" id="{6751D273-9B5A-0399-983E-E0660F805A7B}"/>
              </a:ext>
            </a:extLst>
          </p:cNvPr>
          <p:cNvSpPr>
            <a:spLocks noChangeArrowheads="1"/>
          </p:cNvSpPr>
          <p:nvPr/>
        </p:nvSpPr>
        <p:spPr bwMode="auto">
          <a:xfrm>
            <a:off x="392346" y="7177667"/>
            <a:ext cx="1419550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dirty="0" err="1">
                <a:solidFill>
                  <a:schemeClr val="bg1">
                    <a:lumMod val="95000"/>
                  </a:schemeClr>
                </a:solidFill>
              </a:rPr>
              <a:t>Github</a:t>
            </a:r>
            <a:r>
              <a:rPr lang="en-US" dirty="0">
                <a:solidFill>
                  <a:schemeClr val="bg1">
                    <a:lumMod val="95000"/>
                  </a:schemeClr>
                </a:solidFill>
              </a:rPr>
              <a:t>-   https://github.com/plasma84/AutomobileInsuranceSystem.git</a:t>
            </a:r>
          </a:p>
          <a:p>
            <a:pPr algn="ctr"/>
            <a:r>
              <a:rPr lang="en-US" dirty="0">
                <a:solidFill>
                  <a:schemeClr val="bg1">
                    <a:lumMod val="95000"/>
                  </a:schemeClr>
                </a:solidFill>
              </a:rPr>
              <a:t>vsourabh251@gmail.com</a:t>
            </a:r>
          </a:p>
          <a:p>
            <a:pPr algn="ctr"/>
            <a:endParaRPr lang="en-IN" dirty="0">
              <a:solidFill>
                <a:schemeClr val="bg1">
                  <a:lumMod val="95000"/>
                </a:schemeClr>
              </a:solidFill>
            </a:endParaRPr>
          </a:p>
        </p:txBody>
      </p:sp>
    </p:spTree>
    <p:extLst>
      <p:ext uri="{BB962C8B-B14F-4D97-AF65-F5344CB8AC3E}">
        <p14:creationId xmlns:p14="http://schemas.microsoft.com/office/powerpoint/2010/main" val="4186607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158270" y="527804"/>
            <a:ext cx="6734294" cy="599837"/>
          </a:xfrm>
          <a:prstGeom prst="rect">
            <a:avLst/>
          </a:prstGeom>
          <a:noFill/>
          <a:ln/>
        </p:spPr>
        <p:txBody>
          <a:bodyPr wrap="none" lIns="0" tIns="0" rIns="0" bIns="0" rtlCol="0" anchor="t"/>
          <a:lstStyle/>
          <a:p>
            <a:pPr>
              <a:lnSpc>
                <a:spcPts val="4700"/>
              </a:lnSpc>
            </a:pPr>
            <a:r>
              <a:rPr lang="en-IN" sz="4000" dirty="0">
                <a:solidFill>
                  <a:schemeClr val="bg1"/>
                </a:solidFill>
              </a:rPr>
              <a:t>Technology Stack</a:t>
            </a:r>
            <a:endParaRPr lang="en-US" sz="3750" dirty="0">
              <a:solidFill>
                <a:schemeClr val="bg1"/>
              </a:solidFill>
            </a:endParaRPr>
          </a:p>
        </p:txBody>
      </p:sp>
      <p:sp>
        <p:nvSpPr>
          <p:cNvPr id="5" name="Text 2"/>
          <p:cNvSpPr/>
          <p:nvPr/>
        </p:nvSpPr>
        <p:spPr>
          <a:xfrm>
            <a:off x="6357818" y="1615083"/>
            <a:ext cx="7793080" cy="6213073"/>
          </a:xfrm>
          <a:prstGeom prst="rect">
            <a:avLst/>
          </a:prstGeom>
          <a:noFill/>
          <a:ln/>
        </p:spPr>
        <p:txBody>
          <a:bodyPr wrap="none" lIns="0" tIns="0" rIns="0" bIns="0" rtlCol="0" anchor="t"/>
          <a:lstStyle/>
          <a:p>
            <a:endParaRPr lang="en-IN" sz="2000" dirty="0">
              <a:solidFill>
                <a:schemeClr val="bg1">
                  <a:lumMod val="95000"/>
                </a:schemeClr>
              </a:solidFill>
            </a:endParaRPr>
          </a:p>
          <a:p>
            <a:r>
              <a:rPr lang="en-IN" sz="2000" b="1" dirty="0">
                <a:solidFill>
                  <a:schemeClr val="bg1">
                    <a:lumMod val="95000"/>
                  </a:schemeClr>
                </a:solidFill>
              </a:rPr>
              <a:t>Programming Language</a:t>
            </a:r>
            <a:r>
              <a:rPr lang="en-IN" sz="2000" dirty="0">
                <a:solidFill>
                  <a:schemeClr val="bg1">
                    <a:lumMod val="95000"/>
                  </a:schemeClr>
                </a:solidFill>
              </a:rPr>
              <a:t>: Java 17</a:t>
            </a:r>
          </a:p>
          <a:p>
            <a:endParaRPr lang="en-IN" sz="2000" dirty="0">
              <a:solidFill>
                <a:schemeClr val="bg1">
                  <a:lumMod val="95000"/>
                </a:schemeClr>
              </a:solidFill>
            </a:endParaRPr>
          </a:p>
          <a:p>
            <a:r>
              <a:rPr lang="en-IN" sz="2000" b="1" dirty="0">
                <a:solidFill>
                  <a:schemeClr val="bg1">
                    <a:lumMod val="95000"/>
                  </a:schemeClr>
                </a:solidFill>
              </a:rPr>
              <a:t>Backend Framework</a:t>
            </a:r>
            <a:r>
              <a:rPr lang="en-IN" sz="2000" dirty="0">
                <a:solidFill>
                  <a:schemeClr val="bg1">
                    <a:lumMod val="95000"/>
                  </a:schemeClr>
                </a:solidFill>
              </a:rPr>
              <a:t>: Spring Boot</a:t>
            </a:r>
          </a:p>
          <a:p>
            <a:endParaRPr lang="en-IN" sz="2000" dirty="0">
              <a:solidFill>
                <a:schemeClr val="bg1">
                  <a:lumMod val="95000"/>
                </a:schemeClr>
              </a:solidFill>
            </a:endParaRPr>
          </a:p>
          <a:p>
            <a:r>
              <a:rPr lang="en-IN" sz="2000" b="1" dirty="0">
                <a:solidFill>
                  <a:schemeClr val="bg1">
                    <a:lumMod val="95000"/>
                  </a:schemeClr>
                </a:solidFill>
              </a:rPr>
              <a:t>ORM</a:t>
            </a:r>
            <a:r>
              <a:rPr lang="en-IN" sz="2000" dirty="0">
                <a:solidFill>
                  <a:schemeClr val="bg1">
                    <a:lumMod val="95000"/>
                  </a:schemeClr>
                </a:solidFill>
              </a:rPr>
              <a:t>: Spring Data JPA (Hibernate)</a:t>
            </a:r>
          </a:p>
          <a:p>
            <a:endParaRPr lang="en-IN" sz="2000" dirty="0">
              <a:solidFill>
                <a:schemeClr val="bg1">
                  <a:lumMod val="95000"/>
                </a:schemeClr>
              </a:solidFill>
            </a:endParaRPr>
          </a:p>
          <a:p>
            <a:r>
              <a:rPr lang="en-IN" sz="2000" b="1" dirty="0">
                <a:solidFill>
                  <a:schemeClr val="bg1">
                    <a:lumMod val="95000"/>
                  </a:schemeClr>
                </a:solidFill>
              </a:rPr>
              <a:t>Database</a:t>
            </a:r>
            <a:r>
              <a:rPr lang="en-IN" sz="2000" dirty="0">
                <a:solidFill>
                  <a:schemeClr val="bg1">
                    <a:lumMod val="95000"/>
                  </a:schemeClr>
                </a:solidFill>
              </a:rPr>
              <a:t>: MySQL</a:t>
            </a:r>
          </a:p>
          <a:p>
            <a:endParaRPr lang="en-IN" sz="2000" dirty="0">
              <a:solidFill>
                <a:schemeClr val="bg1">
                  <a:lumMod val="95000"/>
                </a:schemeClr>
              </a:solidFill>
            </a:endParaRPr>
          </a:p>
          <a:p>
            <a:r>
              <a:rPr lang="en-IN" sz="2000" b="1" dirty="0">
                <a:solidFill>
                  <a:schemeClr val="bg1">
                    <a:lumMod val="95000"/>
                  </a:schemeClr>
                </a:solidFill>
              </a:rPr>
              <a:t>Build Tool</a:t>
            </a:r>
            <a:r>
              <a:rPr lang="en-IN" sz="2000" dirty="0">
                <a:solidFill>
                  <a:schemeClr val="bg1">
                    <a:lumMod val="95000"/>
                  </a:schemeClr>
                </a:solidFill>
              </a:rPr>
              <a:t>: Maven</a:t>
            </a:r>
          </a:p>
          <a:p>
            <a:endParaRPr lang="en-IN" sz="2000" dirty="0">
              <a:solidFill>
                <a:schemeClr val="bg1">
                  <a:lumMod val="95000"/>
                </a:schemeClr>
              </a:solidFill>
            </a:endParaRPr>
          </a:p>
          <a:p>
            <a:r>
              <a:rPr lang="en-IN" sz="2000" b="1" dirty="0">
                <a:solidFill>
                  <a:schemeClr val="bg1">
                    <a:lumMod val="95000"/>
                  </a:schemeClr>
                </a:solidFill>
              </a:rPr>
              <a:t>Authentication</a:t>
            </a:r>
            <a:r>
              <a:rPr lang="en-IN" sz="2000" dirty="0">
                <a:solidFill>
                  <a:schemeClr val="bg1">
                    <a:lumMod val="95000"/>
                  </a:schemeClr>
                </a:solidFill>
              </a:rPr>
              <a:t>: JSON Web Token (JWT)</a:t>
            </a:r>
          </a:p>
          <a:p>
            <a:endParaRPr lang="en-IN" sz="2000" dirty="0">
              <a:solidFill>
                <a:schemeClr val="bg1">
                  <a:lumMod val="95000"/>
                </a:schemeClr>
              </a:solidFill>
            </a:endParaRPr>
          </a:p>
          <a:p>
            <a:r>
              <a:rPr lang="en-IN" sz="2000" b="1" dirty="0">
                <a:solidFill>
                  <a:schemeClr val="bg1">
                    <a:lumMod val="95000"/>
                  </a:schemeClr>
                </a:solidFill>
              </a:rPr>
              <a:t>API Testing &amp; Documentation</a:t>
            </a:r>
            <a:r>
              <a:rPr lang="en-IN" sz="2000" dirty="0">
                <a:solidFill>
                  <a:schemeClr val="bg1">
                    <a:lumMod val="95000"/>
                  </a:schemeClr>
                </a:solidFill>
              </a:rPr>
              <a:t>: Swagger UI, Postman</a:t>
            </a:r>
          </a:p>
          <a:p>
            <a:endParaRPr lang="en-IN" sz="2000" dirty="0">
              <a:solidFill>
                <a:schemeClr val="bg1">
                  <a:lumMod val="95000"/>
                </a:schemeClr>
              </a:solidFill>
            </a:endParaRPr>
          </a:p>
          <a:p>
            <a:r>
              <a:rPr lang="en-IN" sz="2000" b="1" dirty="0">
                <a:solidFill>
                  <a:schemeClr val="bg1">
                    <a:lumMod val="95000"/>
                  </a:schemeClr>
                </a:solidFill>
              </a:rPr>
              <a:t>Frontend Framework</a:t>
            </a:r>
            <a:r>
              <a:rPr lang="en-IN" sz="2000" dirty="0">
                <a:solidFill>
                  <a:schemeClr val="bg1">
                    <a:lumMod val="95000"/>
                  </a:schemeClr>
                </a:solidFill>
              </a:rPr>
              <a:t>: Angular</a:t>
            </a:r>
          </a:p>
          <a:p>
            <a:endParaRPr lang="en-IN" sz="2000" dirty="0">
              <a:solidFill>
                <a:schemeClr val="bg1">
                  <a:lumMod val="95000"/>
                </a:schemeClr>
              </a:solidFill>
            </a:endParaRPr>
          </a:p>
        </p:txBody>
      </p:sp>
      <p:sp>
        <p:nvSpPr>
          <p:cNvPr id="6" name="Text 3"/>
          <p:cNvSpPr/>
          <p:nvPr/>
        </p:nvSpPr>
        <p:spPr>
          <a:xfrm>
            <a:off x="6357818" y="2030016"/>
            <a:ext cx="7401163" cy="614124"/>
          </a:xfrm>
          <a:prstGeom prst="rect">
            <a:avLst/>
          </a:prstGeom>
          <a:noFill/>
          <a:ln/>
        </p:spPr>
        <p:txBody>
          <a:bodyPr wrap="square" lIns="0" tIns="0" rIns="0" bIns="0" rtlCol="0" anchor="t"/>
          <a:lstStyle/>
          <a:p>
            <a:pPr marL="0" indent="0" algn="l">
              <a:lnSpc>
                <a:spcPts val="2400"/>
              </a:lnSpc>
              <a:buNone/>
            </a:pPr>
            <a:endParaRPr lang="en-US" sz="1500" dirty="0"/>
          </a:p>
        </p:txBody>
      </p:sp>
      <p:sp>
        <p:nvSpPr>
          <p:cNvPr id="8" name="Text 5"/>
          <p:cNvSpPr/>
          <p:nvPr/>
        </p:nvSpPr>
        <p:spPr>
          <a:xfrm>
            <a:off x="6357818" y="3235166"/>
            <a:ext cx="3204091" cy="299799"/>
          </a:xfrm>
          <a:prstGeom prst="rect">
            <a:avLst/>
          </a:prstGeom>
          <a:noFill/>
          <a:ln/>
        </p:spPr>
        <p:txBody>
          <a:bodyPr wrap="none" lIns="0" tIns="0" rIns="0" bIns="0" rtlCol="0" anchor="t"/>
          <a:lstStyle/>
          <a:p>
            <a:pPr marL="0" indent="0" algn="l">
              <a:lnSpc>
                <a:spcPts val="2350"/>
              </a:lnSpc>
              <a:buNone/>
            </a:pPr>
            <a:endParaRPr lang="en-US" sz="1850" dirty="0"/>
          </a:p>
        </p:txBody>
      </p:sp>
      <p:sp>
        <p:nvSpPr>
          <p:cNvPr id="9" name="Text 6"/>
          <p:cNvSpPr/>
          <p:nvPr/>
        </p:nvSpPr>
        <p:spPr>
          <a:xfrm>
            <a:off x="6357818" y="3650099"/>
            <a:ext cx="7401163" cy="614124"/>
          </a:xfrm>
          <a:prstGeom prst="rect">
            <a:avLst/>
          </a:prstGeom>
          <a:noFill/>
          <a:ln/>
        </p:spPr>
        <p:txBody>
          <a:bodyPr wrap="square" lIns="0" tIns="0" rIns="0" bIns="0" rtlCol="0" anchor="t"/>
          <a:lstStyle/>
          <a:p>
            <a:pPr marL="0" indent="0" algn="l">
              <a:lnSpc>
                <a:spcPts val="2400"/>
              </a:lnSpc>
              <a:buNone/>
            </a:pPr>
            <a:endParaRPr lang="en-US" sz="1500" dirty="0"/>
          </a:p>
        </p:txBody>
      </p:sp>
      <p:sp>
        <p:nvSpPr>
          <p:cNvPr id="11" name="Text 8"/>
          <p:cNvSpPr/>
          <p:nvPr/>
        </p:nvSpPr>
        <p:spPr>
          <a:xfrm>
            <a:off x="6357818" y="4855250"/>
            <a:ext cx="2399586" cy="299799"/>
          </a:xfrm>
          <a:prstGeom prst="rect">
            <a:avLst/>
          </a:prstGeom>
          <a:noFill/>
          <a:ln/>
        </p:spPr>
        <p:txBody>
          <a:bodyPr wrap="none" lIns="0" tIns="0" rIns="0" bIns="0" rtlCol="0" anchor="t"/>
          <a:lstStyle/>
          <a:p>
            <a:pPr marL="0" indent="0" algn="l">
              <a:lnSpc>
                <a:spcPts val="2350"/>
              </a:lnSpc>
              <a:buNone/>
            </a:pPr>
            <a:endParaRPr lang="en-US" sz="1850" dirty="0"/>
          </a:p>
        </p:txBody>
      </p:sp>
      <p:sp>
        <p:nvSpPr>
          <p:cNvPr id="12" name="Text 9"/>
          <p:cNvSpPr/>
          <p:nvPr/>
        </p:nvSpPr>
        <p:spPr>
          <a:xfrm>
            <a:off x="6357818" y="5270182"/>
            <a:ext cx="7401163" cy="614124"/>
          </a:xfrm>
          <a:prstGeom prst="rect">
            <a:avLst/>
          </a:prstGeom>
          <a:noFill/>
          <a:ln/>
        </p:spPr>
        <p:txBody>
          <a:bodyPr wrap="square" lIns="0" tIns="0" rIns="0" bIns="0" rtlCol="0" anchor="t"/>
          <a:lstStyle/>
          <a:p>
            <a:pPr marL="0" indent="0" algn="l">
              <a:lnSpc>
                <a:spcPts val="2400"/>
              </a:lnSpc>
              <a:buNone/>
            </a:pPr>
            <a:endParaRPr lang="en-US" sz="1500" dirty="0"/>
          </a:p>
        </p:txBody>
      </p:sp>
      <p:sp>
        <p:nvSpPr>
          <p:cNvPr id="14" name="Text 11"/>
          <p:cNvSpPr/>
          <p:nvPr/>
        </p:nvSpPr>
        <p:spPr>
          <a:xfrm>
            <a:off x="6357818" y="6475333"/>
            <a:ext cx="2782491" cy="299799"/>
          </a:xfrm>
          <a:prstGeom prst="rect">
            <a:avLst/>
          </a:prstGeom>
          <a:noFill/>
          <a:ln/>
        </p:spPr>
        <p:txBody>
          <a:bodyPr wrap="none" lIns="0" tIns="0" rIns="0" bIns="0" rtlCol="0" anchor="t"/>
          <a:lstStyle/>
          <a:p>
            <a:pPr marL="0" indent="0" algn="l">
              <a:lnSpc>
                <a:spcPts val="2350"/>
              </a:lnSpc>
              <a:buNone/>
            </a:pPr>
            <a:endParaRPr lang="en-US" sz="1850" dirty="0"/>
          </a:p>
        </p:txBody>
      </p:sp>
      <p:sp>
        <p:nvSpPr>
          <p:cNvPr id="15" name="Text 12"/>
          <p:cNvSpPr/>
          <p:nvPr/>
        </p:nvSpPr>
        <p:spPr>
          <a:xfrm>
            <a:off x="6357818" y="6890266"/>
            <a:ext cx="7401163" cy="614124"/>
          </a:xfrm>
          <a:prstGeom prst="rect">
            <a:avLst/>
          </a:prstGeom>
          <a:noFill/>
          <a:ln/>
        </p:spPr>
        <p:txBody>
          <a:bodyPr wrap="square" lIns="0" tIns="0" rIns="0" bIns="0" rtlCol="0" anchor="t"/>
          <a:lstStyle/>
          <a:p>
            <a:pPr marL="0" indent="0" algn="l">
              <a:lnSpc>
                <a:spcPts val="2400"/>
              </a:lnSpc>
              <a:buNone/>
            </a:pPr>
            <a:endParaRPr lang="en-US" sz="1500" dirty="0"/>
          </a:p>
        </p:txBody>
      </p:sp>
      <p:pic>
        <p:nvPicPr>
          <p:cNvPr id="16" name="Picture 15">
            <a:extLst>
              <a:ext uri="{FF2B5EF4-FFF2-40B4-BE49-F238E27FC236}">
                <a16:creationId xmlns:a16="http://schemas.microsoft.com/office/drawing/2014/main" id="{500A3E47-2E0B-7699-DC95-712C77EEBB5E}"/>
              </a:ext>
            </a:extLst>
          </p:cNvPr>
          <p:cNvPicPr>
            <a:picLocks noChangeAspect="1"/>
          </p:cNvPicPr>
          <p:nvPr/>
        </p:nvPicPr>
        <p:blipFill>
          <a:blip r:embed="rId3"/>
          <a:stretch>
            <a:fillRect/>
          </a:stretch>
        </p:blipFill>
        <p:spPr>
          <a:xfrm>
            <a:off x="1" y="0"/>
            <a:ext cx="6158268"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3543" y="568404"/>
            <a:ext cx="8515231" cy="646033"/>
          </a:xfrm>
          <a:prstGeom prst="rect">
            <a:avLst/>
          </a:prstGeom>
          <a:noFill/>
          <a:ln/>
        </p:spPr>
        <p:txBody>
          <a:bodyPr wrap="none" lIns="0" tIns="0" rIns="0" bIns="0" rtlCol="0" anchor="t"/>
          <a:lstStyle/>
          <a:p>
            <a:pPr marL="0" indent="0" algn="l">
              <a:lnSpc>
                <a:spcPts val="5050"/>
              </a:lnSpc>
              <a:buNone/>
            </a:pPr>
            <a:r>
              <a:rPr lang="en-US" sz="4050" dirty="0">
                <a:solidFill>
                  <a:srgbClr val="F2F0F4"/>
                </a:solidFill>
                <a:ea typeface="Montserrat" pitchFamily="34" charset="-122"/>
                <a:cs typeface="Montserrat" pitchFamily="34" charset="-120"/>
              </a:rPr>
              <a:t>Key Actors and Their Interactions</a:t>
            </a:r>
            <a:endParaRPr lang="en-US" sz="4050" dirty="0"/>
          </a:p>
        </p:txBody>
      </p:sp>
      <p:sp>
        <p:nvSpPr>
          <p:cNvPr id="3" name="Text 1"/>
          <p:cNvSpPr/>
          <p:nvPr/>
        </p:nvSpPr>
        <p:spPr>
          <a:xfrm>
            <a:off x="723543" y="1731169"/>
            <a:ext cx="2584013" cy="322898"/>
          </a:xfrm>
          <a:prstGeom prst="rect">
            <a:avLst/>
          </a:prstGeom>
          <a:noFill/>
          <a:ln/>
        </p:spPr>
        <p:txBody>
          <a:bodyPr wrap="none" lIns="0" tIns="0" rIns="0" bIns="0" rtlCol="0" anchor="t"/>
          <a:lstStyle/>
          <a:p>
            <a:pPr marL="0" indent="0" algn="l">
              <a:lnSpc>
                <a:spcPts val="2500"/>
              </a:lnSpc>
              <a:buNone/>
            </a:pPr>
            <a:r>
              <a:rPr lang="en-US" sz="2000" dirty="0">
                <a:solidFill>
                  <a:srgbClr val="F2F0F4"/>
                </a:solidFill>
                <a:ea typeface="Montserrat" pitchFamily="34" charset="-122"/>
                <a:cs typeface="Montserrat" pitchFamily="34" charset="-120"/>
              </a:rPr>
              <a:t>System Actors</a:t>
            </a:r>
            <a:endParaRPr lang="en-US" sz="2000" dirty="0"/>
          </a:p>
        </p:txBody>
      </p:sp>
      <p:sp>
        <p:nvSpPr>
          <p:cNvPr id="4" name="Text 2"/>
          <p:cNvSpPr/>
          <p:nvPr/>
        </p:nvSpPr>
        <p:spPr>
          <a:xfrm>
            <a:off x="723543" y="2260759"/>
            <a:ext cx="6339483" cy="330637"/>
          </a:xfrm>
          <a:prstGeom prst="rect">
            <a:avLst/>
          </a:prstGeom>
          <a:noFill/>
          <a:ln/>
        </p:spPr>
        <p:txBody>
          <a:bodyPr wrap="none" lIns="0" tIns="0" rIns="0" bIns="0" rtlCol="0" anchor="t"/>
          <a:lstStyle/>
          <a:p>
            <a:pPr marL="342900" indent="-342900" algn="l">
              <a:lnSpc>
                <a:spcPts val="2600"/>
              </a:lnSpc>
              <a:buSzPct val="100000"/>
              <a:buChar char="•"/>
            </a:pPr>
            <a:r>
              <a:rPr lang="en-US" sz="1600" b="1" dirty="0">
                <a:solidFill>
                  <a:srgbClr val="DCD7E5"/>
                </a:solidFill>
                <a:ea typeface="Heebo Light" pitchFamily="34" charset="-122"/>
                <a:cs typeface="Heebo Light" pitchFamily="34" charset="-120"/>
              </a:rPr>
              <a:t>User:</a:t>
            </a:r>
            <a:r>
              <a:rPr lang="en-US" sz="1600" dirty="0">
                <a:solidFill>
                  <a:srgbClr val="DCD7E5"/>
                </a:solidFill>
                <a:ea typeface="Heebo Light" pitchFamily="34" charset="-122"/>
                <a:cs typeface="Heebo Light" pitchFamily="34" charset="-120"/>
              </a:rPr>
              <a:t> The policyholder or applicant.</a:t>
            </a:r>
            <a:endParaRPr lang="en-US" sz="1600" dirty="0"/>
          </a:p>
        </p:txBody>
      </p:sp>
      <p:sp>
        <p:nvSpPr>
          <p:cNvPr id="5" name="Text 3"/>
          <p:cNvSpPr/>
          <p:nvPr/>
        </p:nvSpPr>
        <p:spPr>
          <a:xfrm>
            <a:off x="723543" y="2663666"/>
            <a:ext cx="6339483" cy="330637"/>
          </a:xfrm>
          <a:prstGeom prst="rect">
            <a:avLst/>
          </a:prstGeom>
          <a:noFill/>
          <a:ln/>
        </p:spPr>
        <p:txBody>
          <a:bodyPr wrap="none" lIns="0" tIns="0" rIns="0" bIns="0" rtlCol="0" anchor="t"/>
          <a:lstStyle/>
          <a:p>
            <a:pPr marL="342900" indent="-342900" algn="l">
              <a:lnSpc>
                <a:spcPts val="2600"/>
              </a:lnSpc>
              <a:buSzPct val="100000"/>
              <a:buChar char="•"/>
            </a:pPr>
            <a:r>
              <a:rPr lang="en-US" sz="1600" b="1" dirty="0">
                <a:solidFill>
                  <a:srgbClr val="DCD7E5"/>
                </a:solidFill>
                <a:ea typeface="Heebo Light" pitchFamily="34" charset="-122"/>
                <a:cs typeface="Heebo Light" pitchFamily="34" charset="-120"/>
              </a:rPr>
              <a:t>Insurance Officer:</a:t>
            </a:r>
            <a:r>
              <a:rPr lang="en-US" sz="1600" dirty="0">
                <a:solidFill>
                  <a:srgbClr val="DCD7E5"/>
                </a:solidFill>
                <a:ea typeface="Heebo Light" pitchFamily="34" charset="-122"/>
                <a:cs typeface="Heebo Light" pitchFamily="34" charset="-120"/>
              </a:rPr>
              <a:t> Manages proposals and policies.</a:t>
            </a:r>
            <a:endParaRPr lang="en-US" sz="1600" dirty="0"/>
          </a:p>
        </p:txBody>
      </p:sp>
      <p:sp>
        <p:nvSpPr>
          <p:cNvPr id="6" name="Text 4"/>
          <p:cNvSpPr/>
          <p:nvPr/>
        </p:nvSpPr>
        <p:spPr>
          <a:xfrm>
            <a:off x="723543" y="3066574"/>
            <a:ext cx="6339483" cy="330637"/>
          </a:xfrm>
          <a:prstGeom prst="rect">
            <a:avLst/>
          </a:prstGeom>
          <a:noFill/>
          <a:ln/>
        </p:spPr>
        <p:txBody>
          <a:bodyPr wrap="none" lIns="0" tIns="0" rIns="0" bIns="0" rtlCol="0" anchor="t"/>
          <a:lstStyle/>
          <a:p>
            <a:pPr marL="342900" indent="-342900" algn="l">
              <a:lnSpc>
                <a:spcPts val="2600"/>
              </a:lnSpc>
              <a:buSzPct val="100000"/>
              <a:buChar char="•"/>
            </a:pPr>
            <a:r>
              <a:rPr lang="en-US" sz="1600" b="1" dirty="0">
                <a:solidFill>
                  <a:srgbClr val="DCD7E5"/>
                </a:solidFill>
                <a:ea typeface="Heebo Light" pitchFamily="34" charset="-122"/>
                <a:cs typeface="Heebo Light" pitchFamily="34" charset="-120"/>
              </a:rPr>
              <a:t>System:</a:t>
            </a:r>
            <a:r>
              <a:rPr lang="en-US" sz="1600" dirty="0">
                <a:solidFill>
                  <a:srgbClr val="DCD7E5"/>
                </a:solidFill>
                <a:ea typeface="Heebo Light" pitchFamily="34" charset="-122"/>
                <a:cs typeface="Heebo Light" pitchFamily="34" charset="-120"/>
              </a:rPr>
              <a:t> Handles authentication and automated notifications.</a:t>
            </a:r>
            <a:endParaRPr lang="en-US" sz="1600" dirty="0"/>
          </a:p>
        </p:txBody>
      </p:sp>
      <p:sp>
        <p:nvSpPr>
          <p:cNvPr id="7" name="Text 5"/>
          <p:cNvSpPr/>
          <p:nvPr/>
        </p:nvSpPr>
        <p:spPr>
          <a:xfrm>
            <a:off x="7574994" y="1731169"/>
            <a:ext cx="2584013" cy="322898"/>
          </a:xfrm>
          <a:prstGeom prst="rect">
            <a:avLst/>
          </a:prstGeom>
          <a:noFill/>
          <a:ln/>
        </p:spPr>
        <p:txBody>
          <a:bodyPr wrap="none" lIns="0" tIns="0" rIns="0" bIns="0" rtlCol="0" anchor="t"/>
          <a:lstStyle/>
          <a:p>
            <a:pPr marL="0" indent="0" algn="l">
              <a:lnSpc>
                <a:spcPts val="2500"/>
              </a:lnSpc>
              <a:buNone/>
            </a:pPr>
            <a:r>
              <a:rPr lang="en-US" sz="2000" dirty="0">
                <a:solidFill>
                  <a:srgbClr val="F2F0F4"/>
                </a:solidFill>
                <a:ea typeface="Montserrat" pitchFamily="34" charset="-122"/>
                <a:cs typeface="Montserrat" pitchFamily="34" charset="-120"/>
              </a:rPr>
              <a:t>User Use Cases</a:t>
            </a:r>
            <a:endParaRPr lang="en-US" sz="2000" dirty="0"/>
          </a:p>
        </p:txBody>
      </p:sp>
      <p:sp>
        <p:nvSpPr>
          <p:cNvPr id="8" name="Text 6"/>
          <p:cNvSpPr/>
          <p:nvPr/>
        </p:nvSpPr>
        <p:spPr>
          <a:xfrm>
            <a:off x="7574994" y="2260759"/>
            <a:ext cx="6339483" cy="33063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CD7E5"/>
                </a:solidFill>
                <a:ea typeface="Heebo Light" pitchFamily="34" charset="-122"/>
                <a:cs typeface="Heebo Light" pitchFamily="34" charset="-120"/>
              </a:rPr>
              <a:t>Register &amp; Login</a:t>
            </a:r>
            <a:endParaRPr lang="en-US" sz="1600" dirty="0"/>
          </a:p>
        </p:txBody>
      </p:sp>
      <p:sp>
        <p:nvSpPr>
          <p:cNvPr id="9" name="Text 7"/>
          <p:cNvSpPr/>
          <p:nvPr/>
        </p:nvSpPr>
        <p:spPr>
          <a:xfrm>
            <a:off x="7574994" y="2663666"/>
            <a:ext cx="6339483" cy="33063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CD7E5"/>
                </a:solidFill>
                <a:ea typeface="Heebo Light" pitchFamily="34" charset="-122"/>
                <a:cs typeface="Heebo Light" pitchFamily="34" charset="-120"/>
              </a:rPr>
              <a:t>Submit Proposal</a:t>
            </a:r>
            <a:endParaRPr lang="en-US" sz="1600" dirty="0"/>
          </a:p>
        </p:txBody>
      </p:sp>
      <p:sp>
        <p:nvSpPr>
          <p:cNvPr id="10" name="Text 8"/>
          <p:cNvSpPr/>
          <p:nvPr/>
        </p:nvSpPr>
        <p:spPr>
          <a:xfrm>
            <a:off x="7574994" y="3066574"/>
            <a:ext cx="6339483" cy="33063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CD7E5"/>
                </a:solidFill>
                <a:ea typeface="Heebo Light" pitchFamily="34" charset="-122"/>
                <a:cs typeface="Heebo Light" pitchFamily="34" charset="-120"/>
              </a:rPr>
              <a:t>Make Premium Payment</a:t>
            </a:r>
            <a:endParaRPr lang="en-US" sz="1600" dirty="0"/>
          </a:p>
        </p:txBody>
      </p:sp>
      <p:sp>
        <p:nvSpPr>
          <p:cNvPr id="11" name="Text 9"/>
          <p:cNvSpPr/>
          <p:nvPr/>
        </p:nvSpPr>
        <p:spPr>
          <a:xfrm>
            <a:off x="7574994" y="3469481"/>
            <a:ext cx="6339483" cy="33063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CD7E5"/>
                </a:solidFill>
                <a:ea typeface="Heebo Light" pitchFamily="34" charset="-122"/>
                <a:cs typeface="Heebo Light" pitchFamily="34" charset="-120"/>
              </a:rPr>
              <a:t>Track Policy Status</a:t>
            </a:r>
            <a:endParaRPr lang="en-US" sz="1600" dirty="0"/>
          </a:p>
        </p:txBody>
      </p:sp>
      <p:sp>
        <p:nvSpPr>
          <p:cNvPr id="12" name="Text 10"/>
          <p:cNvSpPr/>
          <p:nvPr/>
        </p:nvSpPr>
        <p:spPr>
          <a:xfrm>
            <a:off x="7574994" y="3872389"/>
            <a:ext cx="6339483" cy="33063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CD7E5"/>
                </a:solidFill>
                <a:ea typeface="Heebo Light" pitchFamily="34" charset="-122"/>
                <a:cs typeface="Heebo Light" pitchFamily="34" charset="-120"/>
              </a:rPr>
              <a:t>Download Policy</a:t>
            </a:r>
            <a:endParaRPr lang="en-US" sz="1600" dirty="0"/>
          </a:p>
        </p:txBody>
      </p:sp>
      <p:sp>
        <p:nvSpPr>
          <p:cNvPr id="13" name="Text 11"/>
          <p:cNvSpPr/>
          <p:nvPr/>
        </p:nvSpPr>
        <p:spPr>
          <a:xfrm>
            <a:off x="723543" y="4714518"/>
            <a:ext cx="2584013" cy="322898"/>
          </a:xfrm>
          <a:prstGeom prst="rect">
            <a:avLst/>
          </a:prstGeom>
          <a:noFill/>
          <a:ln/>
        </p:spPr>
        <p:txBody>
          <a:bodyPr wrap="none" lIns="0" tIns="0" rIns="0" bIns="0" rtlCol="0" anchor="t"/>
          <a:lstStyle/>
          <a:p>
            <a:pPr marL="0" indent="0" algn="l">
              <a:lnSpc>
                <a:spcPts val="2500"/>
              </a:lnSpc>
              <a:buNone/>
            </a:pPr>
            <a:r>
              <a:rPr lang="en-US" sz="2000" dirty="0">
                <a:solidFill>
                  <a:srgbClr val="F2F0F4"/>
                </a:solidFill>
                <a:ea typeface="Montserrat" pitchFamily="34" charset="-122"/>
                <a:cs typeface="Montserrat" pitchFamily="34" charset="-120"/>
              </a:rPr>
              <a:t>Officer Use Cases</a:t>
            </a:r>
            <a:endParaRPr lang="en-US" sz="2000" dirty="0"/>
          </a:p>
        </p:txBody>
      </p:sp>
      <p:sp>
        <p:nvSpPr>
          <p:cNvPr id="14" name="Text 12"/>
          <p:cNvSpPr/>
          <p:nvPr/>
        </p:nvSpPr>
        <p:spPr>
          <a:xfrm>
            <a:off x="723543" y="5244108"/>
            <a:ext cx="6339483" cy="33063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CD7E5"/>
                </a:solidFill>
                <a:ea typeface="Heebo Light" pitchFamily="34" charset="-122"/>
                <a:cs typeface="Heebo Light" pitchFamily="34" charset="-120"/>
              </a:rPr>
              <a:t>Login</a:t>
            </a:r>
            <a:endParaRPr lang="en-US" sz="1600" dirty="0"/>
          </a:p>
        </p:txBody>
      </p:sp>
      <p:sp>
        <p:nvSpPr>
          <p:cNvPr id="15" name="Text 13"/>
          <p:cNvSpPr/>
          <p:nvPr/>
        </p:nvSpPr>
        <p:spPr>
          <a:xfrm>
            <a:off x="723543" y="5647015"/>
            <a:ext cx="6339483" cy="33063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CD7E5"/>
                </a:solidFill>
                <a:ea typeface="Heebo Light" pitchFamily="34" charset="-122"/>
                <a:cs typeface="Heebo Light" pitchFamily="34" charset="-120"/>
              </a:rPr>
              <a:t>Review Proposals</a:t>
            </a:r>
            <a:endParaRPr lang="en-US" sz="1600" dirty="0"/>
          </a:p>
        </p:txBody>
      </p:sp>
      <p:sp>
        <p:nvSpPr>
          <p:cNvPr id="16" name="Text 14"/>
          <p:cNvSpPr/>
          <p:nvPr/>
        </p:nvSpPr>
        <p:spPr>
          <a:xfrm>
            <a:off x="723543" y="6049923"/>
            <a:ext cx="6339483" cy="33063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CD7E5"/>
                </a:solidFill>
                <a:ea typeface="Heebo Light" pitchFamily="34" charset="-122"/>
                <a:cs typeface="Heebo Light" pitchFamily="34" charset="-120"/>
              </a:rPr>
              <a:t>Request Additional Info</a:t>
            </a:r>
            <a:endParaRPr lang="en-US" sz="1600" dirty="0"/>
          </a:p>
        </p:txBody>
      </p:sp>
      <p:sp>
        <p:nvSpPr>
          <p:cNvPr id="17" name="Text 15"/>
          <p:cNvSpPr/>
          <p:nvPr/>
        </p:nvSpPr>
        <p:spPr>
          <a:xfrm>
            <a:off x="723543" y="6452830"/>
            <a:ext cx="6339483" cy="33063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CD7E5"/>
                </a:solidFill>
                <a:ea typeface="Heebo Light" pitchFamily="34" charset="-122"/>
                <a:cs typeface="Heebo Light" pitchFamily="34" charset="-120"/>
              </a:rPr>
              <a:t>Approve/Reject Proposal</a:t>
            </a:r>
            <a:endParaRPr lang="en-US" sz="1600" dirty="0"/>
          </a:p>
        </p:txBody>
      </p:sp>
      <p:sp>
        <p:nvSpPr>
          <p:cNvPr id="18" name="Text 16"/>
          <p:cNvSpPr/>
          <p:nvPr/>
        </p:nvSpPr>
        <p:spPr>
          <a:xfrm>
            <a:off x="723543" y="6855738"/>
            <a:ext cx="6339483" cy="33063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CD7E5"/>
                </a:solidFill>
                <a:ea typeface="Heebo Light" pitchFamily="34" charset="-122"/>
                <a:cs typeface="Heebo Light" pitchFamily="34" charset="-120"/>
              </a:rPr>
              <a:t>Generate Quote</a:t>
            </a:r>
            <a:endParaRPr lang="en-US" sz="1600" dirty="0"/>
          </a:p>
        </p:txBody>
      </p:sp>
      <p:sp>
        <p:nvSpPr>
          <p:cNvPr id="19" name="Text 17"/>
          <p:cNvSpPr/>
          <p:nvPr/>
        </p:nvSpPr>
        <p:spPr>
          <a:xfrm>
            <a:off x="723543" y="7258645"/>
            <a:ext cx="6339483" cy="33063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CD7E5"/>
                </a:solidFill>
                <a:ea typeface="Heebo Light" pitchFamily="34" charset="-122"/>
                <a:cs typeface="Heebo Light" pitchFamily="34" charset="-120"/>
              </a:rPr>
              <a:t>Activate Policy</a:t>
            </a:r>
            <a:endParaRPr lang="en-US" sz="1600" dirty="0"/>
          </a:p>
        </p:txBody>
      </p:sp>
      <p:sp>
        <p:nvSpPr>
          <p:cNvPr id="20" name="Text 18"/>
          <p:cNvSpPr/>
          <p:nvPr/>
        </p:nvSpPr>
        <p:spPr>
          <a:xfrm>
            <a:off x="7574994" y="4714518"/>
            <a:ext cx="2584013" cy="322898"/>
          </a:xfrm>
          <a:prstGeom prst="rect">
            <a:avLst/>
          </a:prstGeom>
          <a:noFill/>
          <a:ln/>
        </p:spPr>
        <p:txBody>
          <a:bodyPr wrap="none" lIns="0" tIns="0" rIns="0" bIns="0" rtlCol="0" anchor="t"/>
          <a:lstStyle/>
          <a:p>
            <a:pPr marL="0" indent="0" algn="l">
              <a:lnSpc>
                <a:spcPts val="2500"/>
              </a:lnSpc>
              <a:buNone/>
            </a:pPr>
            <a:r>
              <a:rPr lang="en-US" sz="2000" dirty="0">
                <a:solidFill>
                  <a:srgbClr val="F2F0F4"/>
                </a:solidFill>
                <a:ea typeface="Montserrat" pitchFamily="34" charset="-122"/>
                <a:cs typeface="Montserrat" pitchFamily="34" charset="-120"/>
              </a:rPr>
              <a:t>System Use Cases</a:t>
            </a:r>
            <a:endParaRPr lang="en-US" sz="2000" dirty="0"/>
          </a:p>
        </p:txBody>
      </p:sp>
      <p:sp>
        <p:nvSpPr>
          <p:cNvPr id="21" name="Text 19"/>
          <p:cNvSpPr/>
          <p:nvPr/>
        </p:nvSpPr>
        <p:spPr>
          <a:xfrm>
            <a:off x="7574994" y="5244108"/>
            <a:ext cx="6339483" cy="33063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CD7E5"/>
                </a:solidFill>
                <a:ea typeface="Heebo Light" pitchFamily="34" charset="-122"/>
                <a:cs typeface="Heebo Light" pitchFamily="34" charset="-120"/>
              </a:rPr>
              <a:t>Secure JWT-based authentication</a:t>
            </a:r>
            <a:endParaRPr lang="en-US" sz="1600" dirty="0"/>
          </a:p>
        </p:txBody>
      </p:sp>
      <p:sp>
        <p:nvSpPr>
          <p:cNvPr id="22" name="Text 20"/>
          <p:cNvSpPr/>
          <p:nvPr/>
        </p:nvSpPr>
        <p:spPr>
          <a:xfrm>
            <a:off x="7574994" y="5647015"/>
            <a:ext cx="6339483" cy="33063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CD7E5"/>
                </a:solidFill>
                <a:ea typeface="Heebo Light" pitchFamily="34" charset="-122"/>
                <a:cs typeface="Heebo Light" pitchFamily="34" charset="-120"/>
              </a:rPr>
              <a:t>Automated email notifications</a:t>
            </a:r>
            <a:endParaRPr lang="en-US" sz="1600" dirty="0"/>
          </a:p>
        </p:txBody>
      </p:sp>
      <p:sp>
        <p:nvSpPr>
          <p:cNvPr id="23" name="Text 21"/>
          <p:cNvSpPr/>
          <p:nvPr/>
        </p:nvSpPr>
        <p:spPr>
          <a:xfrm>
            <a:off x="7574994" y="6049923"/>
            <a:ext cx="6339483" cy="33063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DCD7E5"/>
                </a:solidFill>
                <a:ea typeface="Heebo Light" pitchFamily="34" charset="-122"/>
                <a:cs typeface="Heebo Light" pitchFamily="34" charset="-120"/>
              </a:rPr>
              <a:t>Data validation and integrity checks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0" y="1"/>
            <a:ext cx="6066233" cy="8229600"/>
          </a:xfrm>
          <a:prstGeom prst="rect">
            <a:avLst/>
          </a:prstGeom>
          <a:noFill/>
          <a:ln/>
        </p:spPr>
        <p:txBody>
          <a:bodyPr wrap="none" lIns="0" tIns="0" rIns="0" bIns="0" rtlCol="0" anchor="t"/>
          <a:lstStyle/>
          <a:p>
            <a:r>
              <a:rPr lang="en-US" sz="750" dirty="0">
                <a:solidFill>
                  <a:schemeClr val="bg1">
                    <a:lumMod val="95000"/>
                  </a:schemeClr>
                </a:solidFill>
              </a:rPr>
              <a:t>backend/</a:t>
            </a:r>
            <a:endParaRPr lang="en-IN" sz="750" dirty="0">
              <a:solidFill>
                <a:schemeClr val="bg1">
                  <a:lumMod val="95000"/>
                </a:schemeClr>
              </a:solidFill>
            </a:endParaRPr>
          </a:p>
          <a:p>
            <a:r>
              <a:rPr lang="en-US" sz="750" dirty="0">
                <a:solidFill>
                  <a:schemeClr val="bg1">
                    <a:lumMod val="95000"/>
                  </a:schemeClr>
                </a:solidFill>
              </a:rPr>
              <a:t>│</a:t>
            </a:r>
            <a:endParaRPr lang="en-IN" sz="750" dirty="0">
              <a:solidFill>
                <a:schemeClr val="bg1">
                  <a:lumMod val="95000"/>
                </a:schemeClr>
              </a:solidFill>
            </a:endParaRPr>
          </a:p>
          <a:p>
            <a:r>
              <a:rPr lang="en-US" sz="750" dirty="0">
                <a:solidFill>
                  <a:schemeClr val="bg1">
                    <a:lumMod val="95000"/>
                  </a:schemeClr>
                </a:solidFill>
              </a:rPr>
              <a:t>├── 📄 pom.xml                           # Maven configuration file</a:t>
            </a:r>
            <a:endParaRPr lang="en-IN" sz="750" dirty="0">
              <a:solidFill>
                <a:schemeClr val="bg1">
                  <a:lumMod val="95000"/>
                </a:schemeClr>
              </a:solidFill>
            </a:endParaRPr>
          </a:p>
          <a:p>
            <a:r>
              <a:rPr lang="en-US" sz="750" dirty="0">
                <a:solidFill>
                  <a:schemeClr val="bg1">
                    <a:lumMod val="95000"/>
                  </a:schemeClr>
                </a:solidFill>
              </a:rPr>
              <a:t>├── 📄 mvnw.cmd                          # Maven wrapper script (Windows)</a:t>
            </a:r>
            <a:endParaRPr lang="en-IN" sz="750" dirty="0">
              <a:solidFill>
                <a:schemeClr val="bg1">
                  <a:lumMod val="95000"/>
                </a:schemeClr>
              </a:solidFill>
            </a:endParaRPr>
          </a:p>
          <a:p>
            <a:r>
              <a:rPr lang="en-US" sz="750" dirty="0">
                <a:solidFill>
                  <a:schemeClr val="bg1">
                    <a:lumMod val="95000"/>
                  </a:schemeClr>
                </a:solidFill>
              </a:rPr>
              <a:t>│</a:t>
            </a:r>
            <a:endParaRPr lang="en-IN" sz="750" dirty="0">
              <a:solidFill>
                <a:schemeClr val="bg1">
                  <a:lumMod val="95000"/>
                </a:schemeClr>
              </a:solidFill>
            </a:endParaRPr>
          </a:p>
          <a:p>
            <a:r>
              <a:rPr lang="en-US" sz="750" dirty="0">
                <a:solidFill>
                  <a:schemeClr val="bg1">
                    <a:lumMod val="95000"/>
                  </a:schemeClr>
                </a:solidFill>
              </a:rPr>
              <a:t>├── 📁 .</a:t>
            </a:r>
            <a:r>
              <a:rPr lang="en-US" sz="750" dirty="0" err="1">
                <a:solidFill>
                  <a:schemeClr val="bg1">
                    <a:lumMod val="95000"/>
                  </a:schemeClr>
                </a:solidFill>
              </a:rPr>
              <a:t>mvn</a:t>
            </a:r>
            <a:r>
              <a:rPr lang="en-US" sz="750" dirty="0">
                <a:solidFill>
                  <a:schemeClr val="bg1">
                    <a:lumMod val="95000"/>
                  </a:schemeClr>
                </a:solidFill>
              </a:rPr>
              <a:t>/                             # Maven wrapper configuration</a:t>
            </a:r>
            <a:endParaRPr lang="en-IN" sz="750" dirty="0">
              <a:solidFill>
                <a:schemeClr val="bg1">
                  <a:lumMod val="95000"/>
                </a:schemeClr>
              </a:solidFill>
            </a:endParaRPr>
          </a:p>
          <a:p>
            <a:r>
              <a:rPr lang="en-US" sz="750" dirty="0">
                <a:solidFill>
                  <a:schemeClr val="bg1">
                    <a:lumMod val="95000"/>
                  </a:schemeClr>
                </a:solidFill>
              </a:rPr>
              <a:t>│   └── wrapper/</a:t>
            </a:r>
            <a:endParaRPr lang="en-IN" sz="750" dirty="0">
              <a:solidFill>
                <a:schemeClr val="bg1">
                  <a:lumMod val="95000"/>
                </a:schemeClr>
              </a:solidFill>
            </a:endParaRPr>
          </a:p>
          <a:p>
            <a:r>
              <a:rPr lang="en-US" sz="750" dirty="0">
                <a:solidFill>
                  <a:schemeClr val="bg1">
                    <a:lumMod val="95000"/>
                  </a:schemeClr>
                </a:solidFill>
              </a:rPr>
              <a:t>│       └── maven-</a:t>
            </a:r>
            <a:r>
              <a:rPr lang="en-US" sz="750" dirty="0" err="1">
                <a:solidFill>
                  <a:schemeClr val="bg1">
                    <a:lumMod val="95000"/>
                  </a:schemeClr>
                </a:solidFill>
              </a:rPr>
              <a:t>wrapper.properties</a:t>
            </a:r>
            <a:endParaRPr lang="en-IN" sz="750" dirty="0">
              <a:solidFill>
                <a:schemeClr val="bg1">
                  <a:lumMod val="95000"/>
                </a:schemeClr>
              </a:solidFill>
            </a:endParaRPr>
          </a:p>
          <a:p>
            <a:r>
              <a:rPr lang="en-US" sz="750" dirty="0">
                <a:solidFill>
                  <a:schemeClr val="bg1">
                    <a:lumMod val="95000"/>
                  </a:schemeClr>
                </a:solidFill>
              </a:rPr>
              <a:t>│</a:t>
            </a:r>
            <a:endParaRPr lang="en-IN" sz="750" dirty="0">
              <a:solidFill>
                <a:schemeClr val="bg1">
                  <a:lumMod val="95000"/>
                </a:schemeClr>
              </a:solidFill>
            </a:endParaRPr>
          </a:p>
          <a:p>
            <a:r>
              <a:rPr lang="en-US" sz="750" dirty="0">
                <a:solidFill>
                  <a:schemeClr val="bg1">
                    <a:lumMod val="95000"/>
                  </a:schemeClr>
                </a:solidFill>
              </a:rPr>
              <a:t>├── 📁 </a:t>
            </a:r>
            <a:r>
              <a:rPr lang="en-US" sz="750" dirty="0" err="1">
                <a:solidFill>
                  <a:schemeClr val="bg1">
                    <a:lumMod val="95000"/>
                  </a:schemeClr>
                </a:solidFill>
              </a:rPr>
              <a:t>src</a:t>
            </a:r>
            <a:r>
              <a:rPr lang="en-US" sz="750" dirty="0">
                <a:solidFill>
                  <a:schemeClr val="bg1">
                    <a:lumMod val="95000"/>
                  </a:schemeClr>
                </a:solidFill>
              </a:rPr>
              <a:t>/                              # Source code directory</a:t>
            </a:r>
            <a:endParaRPr lang="en-IN" sz="750" dirty="0">
              <a:solidFill>
                <a:schemeClr val="bg1">
                  <a:lumMod val="95000"/>
                </a:schemeClr>
              </a:solidFill>
            </a:endParaRPr>
          </a:p>
          <a:p>
            <a:r>
              <a:rPr lang="en-US" sz="750" dirty="0">
                <a:solidFill>
                  <a:schemeClr val="bg1">
                    <a:lumMod val="95000"/>
                  </a:schemeClr>
                </a:solidFill>
              </a:rPr>
              <a:t>│   ├── 📁 main/                         # Main application code</a:t>
            </a:r>
            <a:endParaRPr lang="en-IN" sz="750" dirty="0">
              <a:solidFill>
                <a:schemeClr val="bg1">
                  <a:lumMod val="95000"/>
                </a:schemeClr>
              </a:solidFill>
            </a:endParaRPr>
          </a:p>
          <a:p>
            <a:r>
              <a:rPr lang="en-US" sz="750" dirty="0">
                <a:solidFill>
                  <a:schemeClr val="bg1">
                    <a:lumMod val="95000"/>
                  </a:schemeClr>
                </a:solidFill>
              </a:rPr>
              <a:t>│   │   ├── 📁 java/                     # Java source files</a:t>
            </a:r>
            <a:endParaRPr lang="en-IN" sz="750" dirty="0">
              <a:solidFill>
                <a:schemeClr val="bg1">
                  <a:lumMod val="95000"/>
                </a:schemeClr>
              </a:solidFill>
            </a:endParaRPr>
          </a:p>
          <a:p>
            <a:r>
              <a:rPr lang="en-US" sz="750" dirty="0">
                <a:solidFill>
                  <a:schemeClr val="bg1">
                    <a:lumMod val="95000"/>
                  </a:schemeClr>
                </a:solidFill>
              </a:rPr>
              <a:t>│   │   │   └── com/</a:t>
            </a:r>
            <a:r>
              <a:rPr lang="en-US" sz="750" dirty="0" err="1">
                <a:solidFill>
                  <a:schemeClr val="bg1">
                    <a:lumMod val="95000"/>
                  </a:schemeClr>
                </a:solidFill>
              </a:rPr>
              <a:t>vehicleinsurance</a:t>
            </a:r>
            <a:r>
              <a:rPr lang="en-US" sz="750" dirty="0">
                <a:solidFill>
                  <a:schemeClr val="bg1">
                    <a:lumMod val="95000"/>
                  </a:schemeClr>
                </a:solidFill>
              </a:rPr>
              <a:t>/    # Base package</a:t>
            </a:r>
            <a:endParaRPr lang="en-IN" sz="750" dirty="0">
              <a:solidFill>
                <a:schemeClr val="bg1">
                  <a:lumMod val="95000"/>
                </a:schemeClr>
              </a:solidFill>
            </a:endParaRPr>
          </a:p>
          <a:p>
            <a:r>
              <a:rPr lang="en-US" sz="750" dirty="0">
                <a:solidFill>
                  <a:schemeClr val="bg1">
                    <a:lumMod val="95000"/>
                  </a:schemeClr>
                </a:solidFill>
              </a:rPr>
              <a:t>│   │   │       │</a:t>
            </a:r>
            <a:endParaRPr lang="en-IN" sz="750" dirty="0">
              <a:solidFill>
                <a:schemeClr val="bg1">
                  <a:lumMod val="95000"/>
                </a:schemeClr>
              </a:solidFill>
            </a:endParaRPr>
          </a:p>
          <a:p>
            <a:r>
              <a:rPr lang="en-US" sz="750" dirty="0">
                <a:solidFill>
                  <a:schemeClr val="bg1">
                    <a:lumMod val="95000"/>
                  </a:schemeClr>
                </a:solidFill>
              </a:rPr>
              <a:t>│   │   │       ├── 📄 VehicleInsuranceApplication.java  # Main Spring Boot class</a:t>
            </a:r>
            <a:endParaRPr lang="en-IN" sz="750" dirty="0">
              <a:solidFill>
                <a:schemeClr val="bg1">
                  <a:lumMod val="95000"/>
                </a:schemeClr>
              </a:solidFill>
            </a:endParaRPr>
          </a:p>
          <a:p>
            <a:r>
              <a:rPr lang="en-US" sz="750" dirty="0">
                <a:solidFill>
                  <a:schemeClr val="bg1">
                    <a:lumMod val="95000"/>
                  </a:schemeClr>
                </a:solidFill>
              </a:rPr>
              <a:t>│   │   │       │</a:t>
            </a:r>
            <a:endParaRPr lang="en-IN" sz="750" dirty="0">
              <a:solidFill>
                <a:schemeClr val="bg1">
                  <a:lumMod val="95000"/>
                </a:schemeClr>
              </a:solidFill>
            </a:endParaRPr>
          </a:p>
          <a:p>
            <a:r>
              <a:rPr lang="en-US" sz="750" dirty="0">
                <a:solidFill>
                  <a:schemeClr val="bg1">
                    <a:lumMod val="95000"/>
                  </a:schemeClr>
                </a:solidFill>
              </a:rPr>
              <a:t>│   │   │       ├── 📁 config/           # Configuration classes</a:t>
            </a:r>
            <a:endParaRPr lang="en-IN" sz="750" dirty="0">
              <a:solidFill>
                <a:schemeClr val="bg1">
                  <a:lumMod val="95000"/>
                </a:schemeClr>
              </a:solidFill>
            </a:endParaRPr>
          </a:p>
          <a:p>
            <a:r>
              <a:rPr lang="en-US" sz="750" dirty="0">
                <a:solidFill>
                  <a:schemeClr val="bg1">
                    <a:lumMod val="95000"/>
                  </a:schemeClr>
                </a:solidFill>
              </a:rPr>
              <a:t>│   │   │       │   └── SwaggerConfig.java</a:t>
            </a:r>
            <a:endParaRPr lang="en-IN" sz="750" dirty="0">
              <a:solidFill>
                <a:schemeClr val="bg1">
                  <a:lumMod val="95000"/>
                </a:schemeClr>
              </a:solidFill>
            </a:endParaRPr>
          </a:p>
          <a:p>
            <a:r>
              <a:rPr lang="en-US" sz="750" dirty="0">
                <a:solidFill>
                  <a:schemeClr val="bg1">
                    <a:lumMod val="95000"/>
                  </a:schemeClr>
                </a:solidFill>
              </a:rPr>
              <a:t>│   │   │       │</a:t>
            </a:r>
            <a:endParaRPr lang="en-IN" sz="750" dirty="0">
              <a:solidFill>
                <a:schemeClr val="bg1">
                  <a:lumMod val="95000"/>
                </a:schemeClr>
              </a:solidFill>
            </a:endParaRPr>
          </a:p>
          <a:p>
            <a:r>
              <a:rPr lang="en-US" sz="750" dirty="0">
                <a:solidFill>
                  <a:schemeClr val="bg1">
                    <a:lumMod val="95000"/>
                  </a:schemeClr>
                </a:solidFill>
              </a:rPr>
              <a:t>│   │   │       ├── 📁 controller/       # REST API controllers</a:t>
            </a:r>
            <a:endParaRPr lang="en-IN" sz="750" dirty="0">
              <a:solidFill>
                <a:schemeClr val="bg1">
                  <a:lumMod val="95000"/>
                </a:schemeClr>
              </a:solidFill>
            </a:endParaRPr>
          </a:p>
          <a:p>
            <a:r>
              <a:rPr lang="en-US" sz="750" dirty="0">
                <a:solidFill>
                  <a:schemeClr val="bg1">
                    <a:lumMod val="95000"/>
                  </a:schemeClr>
                </a:solidFill>
              </a:rPr>
              <a:t>│   │   │       │   ├── AuthController.java</a:t>
            </a:r>
            <a:endParaRPr lang="en-IN" sz="750" dirty="0">
              <a:solidFill>
                <a:schemeClr val="bg1">
                  <a:lumMod val="95000"/>
                </a:schemeClr>
              </a:solidFill>
            </a:endParaRPr>
          </a:p>
          <a:p>
            <a:r>
              <a:rPr lang="en-US" sz="750" dirty="0">
                <a:solidFill>
                  <a:schemeClr val="bg1">
                    <a:lumMod val="95000"/>
                  </a:schemeClr>
                </a:solidFill>
              </a:rPr>
              <a:t>│   │   │       │   ├── ClaimController.java</a:t>
            </a:r>
            <a:endParaRPr lang="en-IN" sz="750" dirty="0">
              <a:solidFill>
                <a:schemeClr val="bg1">
                  <a:lumMod val="95000"/>
                </a:schemeClr>
              </a:solidFill>
            </a:endParaRPr>
          </a:p>
          <a:p>
            <a:r>
              <a:rPr lang="en-US" sz="750" dirty="0">
                <a:solidFill>
                  <a:schemeClr val="bg1">
                    <a:lumMod val="95000"/>
                  </a:schemeClr>
                </a:solidFill>
              </a:rPr>
              <a:t>│   │   │       │   └── PolicyController.java</a:t>
            </a:r>
            <a:endParaRPr lang="en-IN" sz="750" dirty="0">
              <a:solidFill>
                <a:schemeClr val="bg1">
                  <a:lumMod val="95000"/>
                </a:schemeClr>
              </a:solidFill>
            </a:endParaRPr>
          </a:p>
          <a:p>
            <a:r>
              <a:rPr lang="en-US" sz="750" dirty="0">
                <a:solidFill>
                  <a:schemeClr val="bg1">
                    <a:lumMod val="95000"/>
                  </a:schemeClr>
                </a:solidFill>
              </a:rPr>
              <a:t>│   │   │       │</a:t>
            </a:r>
            <a:endParaRPr lang="en-IN" sz="750" dirty="0">
              <a:solidFill>
                <a:schemeClr val="bg1">
                  <a:lumMod val="95000"/>
                </a:schemeClr>
              </a:solidFill>
            </a:endParaRPr>
          </a:p>
          <a:p>
            <a:r>
              <a:rPr lang="en-US" sz="750" dirty="0">
                <a:solidFill>
                  <a:schemeClr val="bg1">
                    <a:lumMod val="95000"/>
                  </a:schemeClr>
                </a:solidFill>
              </a:rPr>
              <a:t>│   │   │       ├── 📁 </a:t>
            </a:r>
            <a:r>
              <a:rPr lang="en-US" sz="750" dirty="0" err="1">
                <a:solidFill>
                  <a:schemeClr val="bg1">
                    <a:lumMod val="95000"/>
                  </a:schemeClr>
                </a:solidFill>
              </a:rPr>
              <a:t>dto</a:t>
            </a:r>
            <a:r>
              <a:rPr lang="en-US" sz="750" dirty="0">
                <a:solidFill>
                  <a:schemeClr val="bg1">
                    <a:lumMod val="95000"/>
                  </a:schemeClr>
                </a:solidFill>
              </a:rPr>
              <a:t>/              # Data Transfer Objects</a:t>
            </a:r>
            <a:endParaRPr lang="en-IN" sz="750" dirty="0">
              <a:solidFill>
                <a:schemeClr val="bg1">
                  <a:lumMod val="95000"/>
                </a:schemeClr>
              </a:solidFill>
            </a:endParaRPr>
          </a:p>
          <a:p>
            <a:r>
              <a:rPr lang="en-US" sz="750" dirty="0">
                <a:solidFill>
                  <a:schemeClr val="bg1">
                    <a:lumMod val="95000"/>
                  </a:schemeClr>
                </a:solidFill>
              </a:rPr>
              <a:t>│   │   │       │   ├── ClaimDto.java</a:t>
            </a:r>
            <a:endParaRPr lang="en-IN" sz="750" dirty="0">
              <a:solidFill>
                <a:schemeClr val="bg1">
                  <a:lumMod val="95000"/>
                </a:schemeClr>
              </a:solidFill>
            </a:endParaRPr>
          </a:p>
          <a:p>
            <a:r>
              <a:rPr lang="en-US" sz="750" dirty="0">
                <a:solidFill>
                  <a:schemeClr val="bg1">
                    <a:lumMod val="95000"/>
                  </a:schemeClr>
                </a:solidFill>
              </a:rPr>
              <a:t>│   │   │       │   ├── LoginDto.java</a:t>
            </a:r>
            <a:endParaRPr lang="en-IN" sz="750" dirty="0">
              <a:solidFill>
                <a:schemeClr val="bg1">
                  <a:lumMod val="95000"/>
                </a:schemeClr>
              </a:solidFill>
            </a:endParaRPr>
          </a:p>
          <a:p>
            <a:r>
              <a:rPr lang="en-US" sz="750" dirty="0">
                <a:solidFill>
                  <a:schemeClr val="bg1">
                    <a:lumMod val="95000"/>
                  </a:schemeClr>
                </a:solidFill>
              </a:rPr>
              <a:t>│   │   │       │   ├── PolicyProposalDto.java</a:t>
            </a:r>
            <a:endParaRPr lang="en-IN" sz="750" dirty="0">
              <a:solidFill>
                <a:schemeClr val="bg1">
                  <a:lumMod val="95000"/>
                </a:schemeClr>
              </a:solidFill>
            </a:endParaRPr>
          </a:p>
          <a:p>
            <a:r>
              <a:rPr lang="en-US" sz="750" dirty="0">
                <a:solidFill>
                  <a:schemeClr val="bg1">
                    <a:lumMod val="95000"/>
                  </a:schemeClr>
                </a:solidFill>
              </a:rPr>
              <a:t>│   │   │       │   └── UserRegistrationDto.java</a:t>
            </a:r>
            <a:endParaRPr lang="en-IN" sz="750" dirty="0">
              <a:solidFill>
                <a:schemeClr val="bg1">
                  <a:lumMod val="95000"/>
                </a:schemeClr>
              </a:solidFill>
            </a:endParaRPr>
          </a:p>
          <a:p>
            <a:r>
              <a:rPr lang="en-US" sz="750" dirty="0">
                <a:solidFill>
                  <a:schemeClr val="bg1">
                    <a:lumMod val="95000"/>
                  </a:schemeClr>
                </a:solidFill>
              </a:rPr>
              <a:t>│   │   │       │</a:t>
            </a:r>
            <a:endParaRPr lang="en-IN" sz="750" dirty="0">
              <a:solidFill>
                <a:schemeClr val="bg1">
                  <a:lumMod val="95000"/>
                </a:schemeClr>
              </a:solidFill>
            </a:endParaRPr>
          </a:p>
          <a:p>
            <a:r>
              <a:rPr lang="en-US" sz="750" dirty="0">
                <a:solidFill>
                  <a:schemeClr val="bg1">
                    <a:lumMod val="95000"/>
                  </a:schemeClr>
                </a:solidFill>
              </a:rPr>
              <a:t>│   │   │       ├── 📁 entity/           # JPA Entity classes</a:t>
            </a:r>
            <a:endParaRPr lang="en-IN" sz="750" dirty="0">
              <a:solidFill>
                <a:schemeClr val="bg1">
                  <a:lumMod val="95000"/>
                </a:schemeClr>
              </a:solidFill>
            </a:endParaRPr>
          </a:p>
          <a:p>
            <a:r>
              <a:rPr lang="en-US" sz="750" dirty="0">
                <a:solidFill>
                  <a:schemeClr val="bg1">
                    <a:lumMod val="95000"/>
                  </a:schemeClr>
                </a:solidFill>
              </a:rPr>
              <a:t>│   │   │       │   ├── Claim.java</a:t>
            </a:r>
            <a:endParaRPr lang="en-IN" sz="750" dirty="0">
              <a:solidFill>
                <a:schemeClr val="bg1">
                  <a:lumMod val="95000"/>
                </a:schemeClr>
              </a:solidFill>
            </a:endParaRPr>
          </a:p>
          <a:p>
            <a:r>
              <a:rPr lang="en-US" sz="750" dirty="0">
                <a:solidFill>
                  <a:schemeClr val="bg1">
                    <a:lumMod val="95000"/>
                  </a:schemeClr>
                </a:solidFill>
              </a:rPr>
              <a:t>│   │   │       │   ├── ClaimStatus.java</a:t>
            </a:r>
            <a:endParaRPr lang="en-IN" sz="750" dirty="0">
              <a:solidFill>
                <a:schemeClr val="bg1">
                  <a:lumMod val="95000"/>
                </a:schemeClr>
              </a:solidFill>
            </a:endParaRPr>
          </a:p>
          <a:p>
            <a:r>
              <a:rPr lang="en-US" sz="750" dirty="0">
                <a:solidFill>
                  <a:schemeClr val="bg1">
                    <a:lumMod val="95000"/>
                  </a:schemeClr>
                </a:solidFill>
              </a:rPr>
              <a:t>│   │   │       │   ├── CoverageType.java</a:t>
            </a:r>
            <a:endParaRPr lang="en-IN" sz="750" dirty="0">
              <a:solidFill>
                <a:schemeClr val="bg1">
                  <a:lumMod val="95000"/>
                </a:schemeClr>
              </a:solidFill>
            </a:endParaRPr>
          </a:p>
          <a:p>
            <a:r>
              <a:rPr lang="en-US" sz="750" dirty="0">
                <a:solidFill>
                  <a:schemeClr val="bg1">
                    <a:lumMod val="95000"/>
                  </a:schemeClr>
                </a:solidFill>
              </a:rPr>
              <a:t>│   │   │       │   ├── Policy.java</a:t>
            </a:r>
            <a:endParaRPr lang="en-IN" sz="750" dirty="0">
              <a:solidFill>
                <a:schemeClr val="bg1">
                  <a:lumMod val="95000"/>
                </a:schemeClr>
              </a:solidFill>
            </a:endParaRPr>
          </a:p>
          <a:p>
            <a:r>
              <a:rPr lang="en-US" sz="750" dirty="0">
                <a:solidFill>
                  <a:schemeClr val="bg1">
                    <a:lumMod val="95000"/>
                  </a:schemeClr>
                </a:solidFill>
              </a:rPr>
              <a:t>│   │   │       │   ├── PolicyStatus.java</a:t>
            </a:r>
            <a:endParaRPr lang="en-IN" sz="750" dirty="0">
              <a:solidFill>
                <a:schemeClr val="bg1">
                  <a:lumMod val="95000"/>
                </a:schemeClr>
              </a:solidFill>
            </a:endParaRPr>
          </a:p>
          <a:p>
            <a:r>
              <a:rPr lang="en-US" sz="750" dirty="0">
                <a:solidFill>
                  <a:schemeClr val="bg1">
                    <a:lumMod val="95000"/>
                  </a:schemeClr>
                </a:solidFill>
              </a:rPr>
              <a:t>│   │   │       │   ├── Role.java</a:t>
            </a:r>
            <a:endParaRPr lang="en-IN" sz="750" dirty="0">
              <a:solidFill>
                <a:schemeClr val="bg1">
                  <a:lumMod val="95000"/>
                </a:schemeClr>
              </a:solidFill>
            </a:endParaRPr>
          </a:p>
          <a:p>
            <a:r>
              <a:rPr lang="en-US" sz="750" dirty="0">
                <a:solidFill>
                  <a:schemeClr val="bg1">
                    <a:lumMod val="95000"/>
                  </a:schemeClr>
                </a:solidFill>
              </a:rPr>
              <a:t>│   │   │       │   ├── User.java</a:t>
            </a:r>
            <a:endParaRPr lang="en-IN" sz="750" dirty="0">
              <a:solidFill>
                <a:schemeClr val="bg1">
                  <a:lumMod val="95000"/>
                </a:schemeClr>
              </a:solidFill>
            </a:endParaRPr>
          </a:p>
          <a:p>
            <a:r>
              <a:rPr lang="en-US" sz="750" dirty="0">
                <a:solidFill>
                  <a:schemeClr val="bg1">
                    <a:lumMod val="95000"/>
                  </a:schemeClr>
                </a:solidFill>
              </a:rPr>
              <a:t>│   │   │       │   └── VehicleType.java</a:t>
            </a:r>
            <a:endParaRPr lang="en-IN" sz="750" dirty="0">
              <a:solidFill>
                <a:schemeClr val="bg1">
                  <a:lumMod val="95000"/>
                </a:schemeClr>
              </a:solidFill>
            </a:endParaRPr>
          </a:p>
          <a:p>
            <a:r>
              <a:rPr lang="en-US" sz="750" dirty="0">
                <a:solidFill>
                  <a:schemeClr val="bg1">
                    <a:lumMod val="95000"/>
                  </a:schemeClr>
                </a:solidFill>
              </a:rPr>
              <a:t>│   │   │       │</a:t>
            </a:r>
            <a:endParaRPr lang="en-IN" sz="750" dirty="0">
              <a:solidFill>
                <a:schemeClr val="bg1">
                  <a:lumMod val="95000"/>
                </a:schemeClr>
              </a:solidFill>
            </a:endParaRPr>
          </a:p>
          <a:p>
            <a:r>
              <a:rPr lang="en-US" sz="750" dirty="0">
                <a:solidFill>
                  <a:schemeClr val="bg1">
                    <a:lumMod val="95000"/>
                  </a:schemeClr>
                </a:solidFill>
              </a:rPr>
              <a:t>│   │   │       ├── 📁 repository/       # JPA Repository interfaces</a:t>
            </a:r>
            <a:endParaRPr lang="en-IN" sz="750" dirty="0">
              <a:solidFill>
                <a:schemeClr val="bg1">
                  <a:lumMod val="95000"/>
                </a:schemeClr>
              </a:solidFill>
            </a:endParaRPr>
          </a:p>
          <a:p>
            <a:r>
              <a:rPr lang="en-US" sz="750" dirty="0">
                <a:solidFill>
                  <a:schemeClr val="bg1">
                    <a:lumMod val="95000"/>
                  </a:schemeClr>
                </a:solidFill>
              </a:rPr>
              <a:t>│   │   │       │   ├── ClaimRepository.java</a:t>
            </a:r>
            <a:endParaRPr lang="en-IN" sz="750" dirty="0">
              <a:solidFill>
                <a:schemeClr val="bg1">
                  <a:lumMod val="95000"/>
                </a:schemeClr>
              </a:solidFill>
            </a:endParaRPr>
          </a:p>
          <a:p>
            <a:r>
              <a:rPr lang="en-US" sz="750" dirty="0">
                <a:solidFill>
                  <a:schemeClr val="bg1">
                    <a:lumMod val="95000"/>
                  </a:schemeClr>
                </a:solidFill>
              </a:rPr>
              <a:t>│   │   │       │   ├── PolicyRepository.java</a:t>
            </a:r>
            <a:endParaRPr lang="en-IN" sz="750" dirty="0">
              <a:solidFill>
                <a:schemeClr val="bg1">
                  <a:lumMod val="95000"/>
                </a:schemeClr>
              </a:solidFill>
            </a:endParaRPr>
          </a:p>
          <a:p>
            <a:r>
              <a:rPr lang="en-US" sz="750" dirty="0">
                <a:solidFill>
                  <a:schemeClr val="bg1">
                    <a:lumMod val="95000"/>
                  </a:schemeClr>
                </a:solidFill>
              </a:rPr>
              <a:t>│   │   │       │   └── UserRepository.java</a:t>
            </a:r>
            <a:endParaRPr lang="en-IN" sz="750" dirty="0">
              <a:solidFill>
                <a:schemeClr val="bg1">
                  <a:lumMod val="95000"/>
                </a:schemeClr>
              </a:solidFill>
            </a:endParaRPr>
          </a:p>
          <a:p>
            <a:r>
              <a:rPr lang="en-US" sz="750" dirty="0">
                <a:solidFill>
                  <a:schemeClr val="bg1">
                    <a:lumMod val="95000"/>
                  </a:schemeClr>
                </a:solidFill>
              </a:rPr>
              <a:t>│   │   │       │</a:t>
            </a:r>
            <a:endParaRPr lang="en-IN" sz="750" dirty="0">
              <a:solidFill>
                <a:schemeClr val="bg1">
                  <a:lumMod val="95000"/>
                </a:schemeClr>
              </a:solidFill>
            </a:endParaRPr>
          </a:p>
          <a:p>
            <a:r>
              <a:rPr lang="en-US" sz="750" dirty="0">
                <a:solidFill>
                  <a:schemeClr val="bg1">
                    <a:lumMod val="95000"/>
                  </a:schemeClr>
                </a:solidFill>
              </a:rPr>
              <a:t>│   │   │       ├── 📁 security/         # Security configuration</a:t>
            </a:r>
            <a:endParaRPr lang="en-IN" sz="750" dirty="0">
              <a:solidFill>
                <a:schemeClr val="bg1">
                  <a:lumMod val="95000"/>
                </a:schemeClr>
              </a:solidFill>
            </a:endParaRPr>
          </a:p>
          <a:p>
            <a:r>
              <a:rPr lang="en-US" sz="750" dirty="0">
                <a:solidFill>
                  <a:schemeClr val="bg1">
                    <a:lumMod val="95000"/>
                  </a:schemeClr>
                </a:solidFill>
              </a:rPr>
              <a:t>│   │   │       │   ├── AuthEntryPointJwt.java</a:t>
            </a:r>
            <a:endParaRPr lang="en-IN" sz="750" dirty="0">
              <a:solidFill>
                <a:schemeClr val="bg1">
                  <a:lumMod val="95000"/>
                </a:schemeClr>
              </a:solidFill>
            </a:endParaRPr>
          </a:p>
          <a:p>
            <a:r>
              <a:rPr lang="en-US" sz="750" dirty="0">
                <a:solidFill>
                  <a:schemeClr val="bg1">
                    <a:lumMod val="95000"/>
                  </a:schemeClr>
                </a:solidFill>
              </a:rPr>
              <a:t>│   │   │       │   ├── AuthTokenFilter.java</a:t>
            </a:r>
            <a:endParaRPr lang="en-IN" sz="750" dirty="0">
              <a:solidFill>
                <a:schemeClr val="bg1">
                  <a:lumMod val="95000"/>
                </a:schemeClr>
              </a:solidFill>
            </a:endParaRPr>
          </a:p>
          <a:p>
            <a:r>
              <a:rPr lang="en-US" sz="750" dirty="0">
                <a:solidFill>
                  <a:schemeClr val="bg1">
                    <a:lumMod val="95000"/>
                  </a:schemeClr>
                </a:solidFill>
              </a:rPr>
              <a:t>│   │   │       │   ├── JwtUtils.java</a:t>
            </a:r>
            <a:endParaRPr lang="en-IN" sz="750" dirty="0">
              <a:solidFill>
                <a:schemeClr val="bg1">
                  <a:lumMod val="95000"/>
                </a:schemeClr>
              </a:solidFill>
            </a:endParaRPr>
          </a:p>
          <a:p>
            <a:r>
              <a:rPr lang="en-US" sz="750" dirty="0">
                <a:solidFill>
                  <a:schemeClr val="bg1">
                    <a:lumMod val="95000"/>
                  </a:schemeClr>
                </a:solidFill>
              </a:rPr>
              <a:t>│   │   │       │   ├── UserDetailsServiceImpl.java</a:t>
            </a:r>
            <a:endParaRPr lang="en-IN" sz="750" dirty="0">
              <a:solidFill>
                <a:schemeClr val="bg1">
                  <a:lumMod val="95000"/>
                </a:schemeClr>
              </a:solidFill>
            </a:endParaRPr>
          </a:p>
          <a:p>
            <a:r>
              <a:rPr lang="en-US" sz="750" dirty="0">
                <a:solidFill>
                  <a:schemeClr val="bg1">
                    <a:lumMod val="95000"/>
                  </a:schemeClr>
                </a:solidFill>
              </a:rPr>
              <a:t>│   │   │       │   └── WebSecurityConfig.java</a:t>
            </a:r>
            <a:endParaRPr lang="en-IN" sz="750" dirty="0">
              <a:solidFill>
                <a:schemeClr val="bg1">
                  <a:lumMod val="95000"/>
                </a:schemeClr>
              </a:solidFill>
            </a:endParaRPr>
          </a:p>
          <a:p>
            <a:r>
              <a:rPr lang="en-US" sz="750" dirty="0">
                <a:solidFill>
                  <a:schemeClr val="bg1">
                    <a:lumMod val="95000"/>
                  </a:schemeClr>
                </a:solidFill>
              </a:rPr>
              <a:t>│   │   │       │</a:t>
            </a:r>
            <a:endParaRPr lang="en-IN" sz="750" dirty="0">
              <a:solidFill>
                <a:schemeClr val="bg1">
                  <a:lumMod val="95000"/>
                </a:schemeClr>
              </a:solidFill>
            </a:endParaRPr>
          </a:p>
          <a:p>
            <a:r>
              <a:rPr lang="en-US" sz="750" dirty="0">
                <a:solidFill>
                  <a:schemeClr val="bg1">
                    <a:lumMod val="95000"/>
                  </a:schemeClr>
                </a:solidFill>
              </a:rPr>
              <a:t>│   │   │       └── 📁 service/          # Business logic services</a:t>
            </a:r>
            <a:endParaRPr lang="en-IN" sz="750" dirty="0">
              <a:solidFill>
                <a:schemeClr val="bg1">
                  <a:lumMod val="95000"/>
                </a:schemeClr>
              </a:solidFill>
            </a:endParaRPr>
          </a:p>
          <a:p>
            <a:r>
              <a:rPr lang="en-US" sz="750" dirty="0">
                <a:solidFill>
                  <a:schemeClr val="bg1">
                    <a:lumMod val="95000"/>
                  </a:schemeClr>
                </a:solidFill>
              </a:rPr>
              <a:t>│   │   │           ├── ClaimService.java</a:t>
            </a:r>
            <a:endParaRPr lang="en-IN" sz="750" dirty="0">
              <a:solidFill>
                <a:schemeClr val="bg1">
                  <a:lumMod val="95000"/>
                </a:schemeClr>
              </a:solidFill>
            </a:endParaRPr>
          </a:p>
          <a:p>
            <a:r>
              <a:rPr lang="en-US" sz="750" dirty="0">
                <a:solidFill>
                  <a:schemeClr val="bg1">
                    <a:lumMod val="95000"/>
                  </a:schemeClr>
                </a:solidFill>
              </a:rPr>
              <a:t>│   │   │           ├── PolicyService.java</a:t>
            </a:r>
            <a:endParaRPr lang="en-IN" sz="750" dirty="0">
              <a:solidFill>
                <a:schemeClr val="bg1">
                  <a:lumMod val="95000"/>
                </a:schemeClr>
              </a:solidFill>
            </a:endParaRPr>
          </a:p>
          <a:p>
            <a:r>
              <a:rPr lang="en-US" sz="750" dirty="0">
                <a:solidFill>
                  <a:schemeClr val="bg1">
                    <a:lumMod val="95000"/>
                  </a:schemeClr>
                </a:solidFill>
              </a:rPr>
              <a:t>│   │   │           ├── PremiumCalculationService.java</a:t>
            </a:r>
            <a:endParaRPr lang="en-IN" sz="750" dirty="0">
              <a:solidFill>
                <a:schemeClr val="bg1">
                  <a:lumMod val="95000"/>
                </a:schemeClr>
              </a:solidFill>
            </a:endParaRPr>
          </a:p>
          <a:p>
            <a:r>
              <a:rPr lang="en-US" sz="750" dirty="0">
                <a:solidFill>
                  <a:schemeClr val="bg1">
                    <a:lumMod val="95000"/>
                  </a:schemeClr>
                </a:solidFill>
              </a:rPr>
              <a:t>│   │   │           └── UserService.java</a:t>
            </a:r>
            <a:endParaRPr lang="en-IN" sz="750" dirty="0">
              <a:solidFill>
                <a:schemeClr val="bg1">
                  <a:lumMod val="95000"/>
                </a:schemeClr>
              </a:solidFill>
            </a:endParaRPr>
          </a:p>
          <a:p>
            <a:r>
              <a:rPr lang="en-US" sz="750" dirty="0">
                <a:solidFill>
                  <a:schemeClr val="bg1">
                    <a:lumMod val="95000"/>
                  </a:schemeClr>
                </a:solidFill>
              </a:rPr>
              <a:t>│   │   │</a:t>
            </a:r>
            <a:endParaRPr lang="en-IN" sz="750" dirty="0">
              <a:solidFill>
                <a:schemeClr val="bg1">
                  <a:lumMod val="95000"/>
                </a:schemeClr>
              </a:solidFill>
            </a:endParaRPr>
          </a:p>
          <a:p>
            <a:r>
              <a:rPr lang="en-US" sz="750" dirty="0">
                <a:solidFill>
                  <a:schemeClr val="bg1">
                    <a:lumMod val="95000"/>
                  </a:schemeClr>
                </a:solidFill>
              </a:rPr>
              <a:t>│   │   └── 📁 resources/                # Application resources</a:t>
            </a:r>
            <a:endParaRPr lang="en-IN" sz="750" dirty="0">
              <a:solidFill>
                <a:schemeClr val="bg1">
                  <a:lumMod val="95000"/>
                </a:schemeClr>
              </a:solidFill>
            </a:endParaRPr>
          </a:p>
          <a:p>
            <a:r>
              <a:rPr lang="en-US" sz="750" dirty="0">
                <a:solidFill>
                  <a:schemeClr val="bg1">
                    <a:lumMod val="95000"/>
                  </a:schemeClr>
                </a:solidFill>
              </a:rPr>
              <a:t>│   │       └── </a:t>
            </a:r>
            <a:r>
              <a:rPr lang="en-US" sz="750" dirty="0" err="1">
                <a:solidFill>
                  <a:schemeClr val="bg1">
                    <a:lumMod val="95000"/>
                  </a:schemeClr>
                </a:solidFill>
              </a:rPr>
              <a:t>application.properties</a:t>
            </a:r>
            <a:r>
              <a:rPr lang="en-US" sz="750" dirty="0">
                <a:solidFill>
                  <a:schemeClr val="bg1">
                    <a:lumMod val="95000"/>
                  </a:schemeClr>
                </a:solidFill>
              </a:rPr>
              <a:t>   # Spring Boot configuration</a:t>
            </a:r>
            <a:endParaRPr lang="en-IN" sz="750" dirty="0">
              <a:solidFill>
                <a:schemeClr val="bg1">
                  <a:lumMod val="95000"/>
                </a:schemeClr>
              </a:solidFill>
            </a:endParaRPr>
          </a:p>
          <a:p>
            <a:r>
              <a:rPr lang="en-US" sz="750" dirty="0">
                <a:solidFill>
                  <a:schemeClr val="bg1">
                    <a:lumMod val="95000"/>
                  </a:schemeClr>
                </a:solidFill>
              </a:rPr>
              <a:t>│   │</a:t>
            </a:r>
            <a:endParaRPr lang="en-IN" sz="750" dirty="0">
              <a:solidFill>
                <a:schemeClr val="bg1">
                  <a:lumMod val="95000"/>
                </a:schemeClr>
              </a:solidFill>
            </a:endParaRPr>
          </a:p>
          <a:p>
            <a:r>
              <a:rPr lang="en-US" sz="750" dirty="0">
                <a:solidFill>
                  <a:schemeClr val="bg1">
                    <a:lumMod val="95000"/>
                  </a:schemeClr>
                </a:solidFill>
              </a:rPr>
              <a:t>│   └── 📁 test/                         # Test source files</a:t>
            </a:r>
            <a:endParaRPr lang="en-IN" sz="750" dirty="0">
              <a:solidFill>
                <a:schemeClr val="bg1">
                  <a:lumMod val="95000"/>
                </a:schemeClr>
              </a:solidFill>
            </a:endParaRPr>
          </a:p>
          <a:p>
            <a:r>
              <a:rPr lang="en-US" sz="750" dirty="0">
                <a:solidFill>
                  <a:schemeClr val="bg1">
                    <a:lumMod val="95000"/>
                  </a:schemeClr>
                </a:solidFill>
              </a:rPr>
              <a:t>│       └── java/</a:t>
            </a:r>
            <a:endParaRPr lang="en-IN" sz="750" dirty="0">
              <a:solidFill>
                <a:schemeClr val="bg1">
                  <a:lumMod val="95000"/>
                </a:schemeClr>
              </a:solidFill>
            </a:endParaRPr>
          </a:p>
          <a:p>
            <a:r>
              <a:rPr lang="en-US" sz="750" dirty="0">
                <a:solidFill>
                  <a:schemeClr val="bg1">
                    <a:lumMod val="95000"/>
                  </a:schemeClr>
                </a:solidFill>
              </a:rPr>
              <a:t>│           └── com/</a:t>
            </a:r>
            <a:r>
              <a:rPr lang="en-US" sz="750" dirty="0" err="1">
                <a:solidFill>
                  <a:schemeClr val="bg1">
                    <a:lumMod val="95000"/>
                  </a:schemeClr>
                </a:solidFill>
              </a:rPr>
              <a:t>vehicleinsurance</a:t>
            </a:r>
            <a:r>
              <a:rPr lang="en-US" sz="750" dirty="0">
                <a:solidFill>
                  <a:schemeClr val="bg1">
                    <a:lumMod val="95000"/>
                  </a:schemeClr>
                </a:solidFill>
              </a:rPr>
              <a:t>/    # Test classes mirror structure</a:t>
            </a:r>
            <a:endParaRPr lang="en-IN" sz="750" dirty="0">
              <a:solidFill>
                <a:schemeClr val="bg1">
                  <a:lumMod val="95000"/>
                </a:schemeClr>
              </a:solidFill>
            </a:endParaRPr>
          </a:p>
          <a:p>
            <a:r>
              <a:rPr lang="en-US" sz="750" dirty="0">
                <a:solidFill>
                  <a:schemeClr val="bg1">
                    <a:lumMod val="95000"/>
                  </a:schemeClr>
                </a:solidFill>
              </a:rPr>
              <a:t>│</a:t>
            </a:r>
            <a:endParaRPr lang="en-IN" sz="750" dirty="0">
              <a:solidFill>
                <a:schemeClr val="bg1">
                  <a:lumMod val="95000"/>
                </a:schemeClr>
              </a:solidFill>
            </a:endParaRPr>
          </a:p>
          <a:p>
            <a:r>
              <a:rPr lang="en-US" sz="750" dirty="0">
                <a:solidFill>
                  <a:schemeClr val="bg1">
                    <a:lumMod val="95000"/>
                  </a:schemeClr>
                </a:solidFill>
              </a:rPr>
              <a:t>└── 📁 target/                           # Build output directory (generated)</a:t>
            </a:r>
            <a:endParaRPr lang="en-IN" sz="750" dirty="0">
              <a:solidFill>
                <a:schemeClr val="bg1">
                  <a:lumMod val="95000"/>
                </a:schemeClr>
              </a:solidFill>
            </a:endParaRPr>
          </a:p>
          <a:p>
            <a:r>
              <a:rPr lang="en-US" sz="750" dirty="0">
                <a:solidFill>
                  <a:schemeClr val="bg1">
                    <a:lumMod val="95000"/>
                  </a:schemeClr>
                </a:solidFill>
              </a:rPr>
              <a:t>    ├── 📄 vehicle-insurance-backend-1.0.0.jar  # Executable JAR file</a:t>
            </a:r>
            <a:endParaRPr lang="en-IN" sz="750" dirty="0">
              <a:solidFill>
                <a:schemeClr val="bg1">
                  <a:lumMod val="95000"/>
                </a:schemeClr>
              </a:solidFill>
            </a:endParaRPr>
          </a:p>
          <a:p>
            <a:r>
              <a:rPr lang="en-US" sz="750" dirty="0">
                <a:solidFill>
                  <a:schemeClr val="bg1">
                    <a:lumMod val="95000"/>
                  </a:schemeClr>
                </a:solidFill>
              </a:rPr>
              <a:t>    ├── 📁 classes/                      # Compiled Java classes</a:t>
            </a:r>
            <a:endParaRPr lang="en-IN" sz="750" dirty="0">
              <a:solidFill>
                <a:schemeClr val="bg1">
                  <a:lumMod val="95000"/>
                </a:schemeClr>
              </a:solidFill>
            </a:endParaRPr>
          </a:p>
          <a:p>
            <a:r>
              <a:rPr lang="en-US" sz="750" dirty="0">
                <a:solidFill>
                  <a:schemeClr val="bg1">
                    <a:lumMod val="95000"/>
                  </a:schemeClr>
                </a:solidFill>
              </a:rPr>
              <a:t>    ├── 📁 generated-sources/            # Generated source files</a:t>
            </a:r>
            <a:endParaRPr lang="en-IN" sz="750" dirty="0">
              <a:solidFill>
                <a:schemeClr val="bg1">
                  <a:lumMod val="95000"/>
                </a:schemeClr>
              </a:solidFill>
            </a:endParaRPr>
          </a:p>
          <a:p>
            <a:r>
              <a:rPr lang="en-US" sz="750" dirty="0">
                <a:solidFill>
                  <a:schemeClr val="bg1">
                    <a:lumMod val="95000"/>
                  </a:schemeClr>
                </a:solidFill>
              </a:rPr>
              <a:t>    ├── 📁 maven-archiver/              # Maven build metadata</a:t>
            </a:r>
            <a:endParaRPr lang="en-IN" sz="750" dirty="0">
              <a:solidFill>
                <a:schemeClr val="bg1">
                  <a:lumMod val="95000"/>
                </a:schemeClr>
              </a:solidFill>
            </a:endParaRPr>
          </a:p>
          <a:p>
            <a:r>
              <a:rPr lang="en-US" sz="750" dirty="0">
                <a:solidFill>
                  <a:schemeClr val="bg1">
                    <a:lumMod val="95000"/>
                  </a:schemeClr>
                </a:solidFill>
              </a:rPr>
              <a:t>    ├── 📁 maven-status/                # Maven compilation status</a:t>
            </a:r>
            <a:endParaRPr lang="en-IN" sz="750" dirty="0">
              <a:solidFill>
                <a:schemeClr val="bg1">
                  <a:lumMod val="95000"/>
                </a:schemeClr>
              </a:solidFill>
            </a:endParaRPr>
          </a:p>
          <a:p>
            <a:r>
              <a:rPr lang="en-US" sz="750" dirty="0">
                <a:solidFill>
                  <a:schemeClr val="bg1">
                    <a:lumMod val="95000"/>
                  </a:schemeClr>
                </a:solidFill>
              </a:rPr>
              <a:t>    └── 📁 test-classes/                # Compiled test classes</a:t>
            </a:r>
            <a:endParaRPr lang="en-IN" sz="750" dirty="0">
              <a:solidFill>
                <a:schemeClr val="bg1">
                  <a:lumMod val="95000"/>
                </a:schemeClr>
              </a:solidFill>
            </a:endParaRPr>
          </a:p>
          <a:p>
            <a:r>
              <a:rPr lang="en-US" sz="750" dirty="0">
                <a:solidFill>
                  <a:schemeClr val="bg1">
                    <a:lumMod val="95000"/>
                  </a:schemeClr>
                </a:solidFill>
              </a:rPr>
              <a:t> </a:t>
            </a:r>
            <a:endParaRPr lang="en-IN" sz="750" dirty="0">
              <a:solidFill>
                <a:schemeClr val="bg1">
                  <a:lumMod val="95000"/>
                </a:schemeClr>
              </a:solidFill>
            </a:endParaRPr>
          </a:p>
        </p:txBody>
      </p:sp>
      <p:sp>
        <p:nvSpPr>
          <p:cNvPr id="5" name="Text 1"/>
          <p:cNvSpPr/>
          <p:nvPr/>
        </p:nvSpPr>
        <p:spPr>
          <a:xfrm>
            <a:off x="2351159" y="3203481"/>
            <a:ext cx="2175120" cy="1909433"/>
          </a:xfrm>
          <a:prstGeom prst="rect">
            <a:avLst/>
          </a:prstGeom>
          <a:noFill/>
          <a:ln/>
        </p:spPr>
        <p:txBody>
          <a:bodyPr wrap="none" lIns="0" tIns="0" rIns="0" bIns="0" rtlCol="0" anchor="t"/>
          <a:lstStyle/>
          <a:p>
            <a:r>
              <a:rPr lang="en-IN" sz="4000" b="1" dirty="0">
                <a:solidFill>
                  <a:schemeClr val="bg1">
                    <a:lumMod val="95000"/>
                  </a:schemeClr>
                </a:solidFill>
              </a:rPr>
              <a:t>Backend </a:t>
            </a:r>
          </a:p>
          <a:p>
            <a:r>
              <a:rPr lang="en-IN" sz="4000" b="1" dirty="0">
                <a:solidFill>
                  <a:schemeClr val="bg1">
                    <a:lumMod val="95000"/>
                  </a:schemeClr>
                </a:solidFill>
              </a:rPr>
              <a:t>Folder </a:t>
            </a:r>
          </a:p>
          <a:p>
            <a:r>
              <a:rPr lang="en-IN" sz="4000" b="1" dirty="0">
                <a:solidFill>
                  <a:schemeClr val="bg1">
                    <a:lumMod val="95000"/>
                  </a:schemeClr>
                </a:solidFill>
              </a:rPr>
              <a:t>Structure</a:t>
            </a:r>
            <a:endParaRPr lang="en-IN" sz="4000" dirty="0">
              <a:solidFill>
                <a:schemeClr val="bg1">
                  <a:lumMod val="95000"/>
                </a:schemeClr>
              </a:solidFill>
            </a:endParaRPr>
          </a:p>
        </p:txBody>
      </p:sp>
      <p:sp>
        <p:nvSpPr>
          <p:cNvPr id="6" name="Text 2"/>
          <p:cNvSpPr/>
          <p:nvPr/>
        </p:nvSpPr>
        <p:spPr>
          <a:xfrm>
            <a:off x="6066234" y="2283976"/>
            <a:ext cx="7984331" cy="265152"/>
          </a:xfrm>
          <a:prstGeom prst="rect">
            <a:avLst/>
          </a:prstGeom>
          <a:noFill/>
          <a:ln/>
        </p:spPr>
        <p:txBody>
          <a:bodyPr wrap="none" lIns="0" tIns="0" rIns="0" bIns="0" rtlCol="0" anchor="t"/>
          <a:lstStyle/>
          <a:p>
            <a:pPr marL="0" indent="0" algn="l">
              <a:lnSpc>
                <a:spcPts val="2050"/>
              </a:lnSpc>
              <a:buNone/>
            </a:pPr>
            <a:endParaRPr lang="en-US" sz="1300" dirty="0"/>
          </a:p>
        </p:txBody>
      </p:sp>
      <p:sp>
        <p:nvSpPr>
          <p:cNvPr id="12" name="Text 6"/>
          <p:cNvSpPr/>
          <p:nvPr/>
        </p:nvSpPr>
        <p:spPr>
          <a:xfrm>
            <a:off x="6066234" y="5767268"/>
            <a:ext cx="7984331" cy="265152"/>
          </a:xfrm>
          <a:prstGeom prst="rect">
            <a:avLst/>
          </a:prstGeom>
          <a:noFill/>
          <a:ln/>
        </p:spPr>
        <p:txBody>
          <a:bodyPr wrap="none" lIns="0" tIns="0" rIns="0" bIns="0" rtlCol="0" anchor="t"/>
          <a:lstStyle/>
          <a:p>
            <a:pPr marL="0" indent="0" algn="l">
              <a:lnSpc>
                <a:spcPts val="2050"/>
              </a:lnSpc>
              <a:buNone/>
            </a:pPr>
            <a:endParaRPr lang="en-US" sz="1300" dirty="0"/>
          </a:p>
        </p:txBody>
      </p:sp>
      <p:sp>
        <p:nvSpPr>
          <p:cNvPr id="15" name="Text 8"/>
          <p:cNvSpPr/>
          <p:nvPr/>
        </p:nvSpPr>
        <p:spPr>
          <a:xfrm>
            <a:off x="6066234" y="7508915"/>
            <a:ext cx="7984331" cy="265152"/>
          </a:xfrm>
          <a:prstGeom prst="rect">
            <a:avLst/>
          </a:prstGeom>
          <a:noFill/>
          <a:ln/>
        </p:spPr>
        <p:txBody>
          <a:bodyPr wrap="none" lIns="0" tIns="0" rIns="0" bIns="0" rtlCol="0" anchor="t"/>
          <a:lstStyle/>
          <a:p>
            <a:pPr marL="0" indent="0" algn="l">
              <a:lnSpc>
                <a:spcPts val="2050"/>
              </a:lnSpc>
              <a:buNone/>
            </a:pPr>
            <a:endParaRPr lang="en-US" sz="1300" dirty="0"/>
          </a:p>
        </p:txBody>
      </p:sp>
      <p:pic>
        <p:nvPicPr>
          <p:cNvPr id="17" name="Picture 16">
            <a:extLst>
              <a:ext uri="{FF2B5EF4-FFF2-40B4-BE49-F238E27FC236}">
                <a16:creationId xmlns:a16="http://schemas.microsoft.com/office/drawing/2014/main" id="{A0DEEE55-0C4E-F581-5206-B6BD65F15B2C}"/>
              </a:ext>
            </a:extLst>
          </p:cNvPr>
          <p:cNvPicPr>
            <a:picLocks noChangeAspect="1"/>
          </p:cNvPicPr>
          <p:nvPr/>
        </p:nvPicPr>
        <p:blipFill>
          <a:blip r:embed="rId3"/>
          <a:stretch>
            <a:fillRect/>
          </a:stretch>
        </p:blipFill>
        <p:spPr>
          <a:xfrm>
            <a:off x="9146143" y="1"/>
            <a:ext cx="5484257" cy="8229599"/>
          </a:xfrm>
          <a:prstGeom prst="rect">
            <a:avLst/>
          </a:prstGeom>
        </p:spPr>
      </p:pic>
      <p:sp>
        <p:nvSpPr>
          <p:cNvPr id="19" name="TextBox 18">
            <a:extLst>
              <a:ext uri="{FF2B5EF4-FFF2-40B4-BE49-F238E27FC236}">
                <a16:creationId xmlns:a16="http://schemas.microsoft.com/office/drawing/2014/main" id="{DF1F1029-7659-9C29-44BC-A09D86844FC5}"/>
              </a:ext>
            </a:extLst>
          </p:cNvPr>
          <p:cNvSpPr txBox="1"/>
          <p:nvPr/>
        </p:nvSpPr>
        <p:spPr>
          <a:xfrm>
            <a:off x="6066235" y="3241552"/>
            <a:ext cx="2932800" cy="1323439"/>
          </a:xfrm>
          <a:prstGeom prst="rect">
            <a:avLst/>
          </a:prstGeom>
          <a:noFill/>
        </p:spPr>
        <p:txBody>
          <a:bodyPr wrap="square">
            <a:spAutoFit/>
          </a:bodyPr>
          <a:lstStyle/>
          <a:p>
            <a:r>
              <a:rPr lang="en-IN" sz="4000" b="1" dirty="0">
                <a:solidFill>
                  <a:schemeClr val="bg1">
                    <a:lumMod val="95000"/>
                  </a:schemeClr>
                </a:solidFill>
              </a:rPr>
              <a:t>    System </a:t>
            </a:r>
          </a:p>
          <a:p>
            <a:r>
              <a:rPr lang="en-IN" sz="4000" b="1" dirty="0">
                <a:solidFill>
                  <a:schemeClr val="bg1">
                    <a:lumMod val="95000"/>
                  </a:schemeClr>
                </a:solidFill>
              </a:rPr>
              <a:t>Architecture</a:t>
            </a:r>
            <a:endParaRPr lang="en-IN" sz="4000" dirty="0">
              <a:solidFill>
                <a:schemeClr val="bg1">
                  <a:lumMod val="9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280642"/>
            <a:ext cx="7082195"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ea typeface="Montserrat" pitchFamily="34" charset="-122"/>
                <a:cs typeface="Montserrat" pitchFamily="34" charset="-120"/>
              </a:rPr>
              <a:t>Core Functional Modules</a:t>
            </a:r>
            <a:endParaRPr lang="en-US" sz="4450" dirty="0"/>
          </a:p>
        </p:txBody>
      </p:sp>
      <p:sp>
        <p:nvSpPr>
          <p:cNvPr id="3" name="Text 1"/>
          <p:cNvSpPr/>
          <p:nvPr/>
        </p:nvSpPr>
        <p:spPr>
          <a:xfrm>
            <a:off x="793790" y="3533656"/>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CD7E5"/>
                </a:solidFill>
                <a:ea typeface="Heebo Light" pitchFamily="34" charset="-122"/>
                <a:cs typeface="Heebo Light" pitchFamily="34" charset="-120"/>
              </a:rPr>
              <a:t>Authentication:</a:t>
            </a:r>
            <a:r>
              <a:rPr lang="en-US" sz="1750" dirty="0">
                <a:solidFill>
                  <a:srgbClr val="DCD7E5"/>
                </a:solidFill>
                <a:ea typeface="Heebo Light" pitchFamily="34" charset="-122"/>
                <a:cs typeface="Heebo Light" pitchFamily="34" charset="-120"/>
              </a:rPr>
              <a:t> Secure login for users and officers via JWT.</a:t>
            </a:r>
            <a:endParaRPr lang="en-US" sz="1750" dirty="0"/>
          </a:p>
        </p:txBody>
      </p:sp>
      <p:sp>
        <p:nvSpPr>
          <p:cNvPr id="4" name="Text 2"/>
          <p:cNvSpPr/>
          <p:nvPr/>
        </p:nvSpPr>
        <p:spPr>
          <a:xfrm>
            <a:off x="793790" y="433875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CD7E5"/>
                </a:solidFill>
                <a:ea typeface="Heebo Light" pitchFamily="34" charset="-122"/>
                <a:cs typeface="Heebo Light" pitchFamily="34" charset="-120"/>
              </a:rPr>
              <a:t>Proposal Management:</a:t>
            </a:r>
            <a:r>
              <a:rPr lang="en-US" sz="1750" dirty="0">
                <a:solidFill>
                  <a:srgbClr val="DCD7E5"/>
                </a:solidFill>
                <a:ea typeface="Heebo Light" pitchFamily="34" charset="-122"/>
                <a:cs typeface="Heebo Light" pitchFamily="34" charset="-120"/>
              </a:rPr>
              <a:t> Create, update, and track insurance proposals.</a:t>
            </a:r>
            <a:endParaRPr lang="en-US" sz="1750" dirty="0"/>
          </a:p>
        </p:txBody>
      </p:sp>
      <p:sp>
        <p:nvSpPr>
          <p:cNvPr id="5" name="Text 3"/>
          <p:cNvSpPr/>
          <p:nvPr/>
        </p:nvSpPr>
        <p:spPr>
          <a:xfrm>
            <a:off x="793790" y="514385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CD7E5"/>
                </a:solidFill>
                <a:ea typeface="Heebo Light" pitchFamily="34" charset="-122"/>
                <a:cs typeface="Heebo Light" pitchFamily="34" charset="-120"/>
              </a:rPr>
              <a:t>Quote Generation:</a:t>
            </a:r>
            <a:r>
              <a:rPr lang="en-US" sz="1750" dirty="0">
                <a:solidFill>
                  <a:srgbClr val="DCD7E5"/>
                </a:solidFill>
                <a:ea typeface="Heebo Light" pitchFamily="34" charset="-122"/>
                <a:cs typeface="Heebo Light" pitchFamily="34" charset="-120"/>
              </a:rPr>
              <a:t> Dynamic premium calculation based on vehicle details and add-ons.</a:t>
            </a:r>
            <a:endParaRPr lang="en-US" sz="1750" dirty="0"/>
          </a:p>
        </p:txBody>
      </p:sp>
      <p:sp>
        <p:nvSpPr>
          <p:cNvPr id="6" name="Text 4"/>
          <p:cNvSpPr/>
          <p:nvPr/>
        </p:nvSpPr>
        <p:spPr>
          <a:xfrm>
            <a:off x="7599521" y="3533656"/>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CD7E5"/>
                </a:solidFill>
                <a:ea typeface="Heebo Light" pitchFamily="34" charset="-122"/>
                <a:cs typeface="Heebo Light" pitchFamily="34" charset="-120"/>
              </a:rPr>
              <a:t>Document Handling:</a:t>
            </a:r>
            <a:r>
              <a:rPr lang="en-US" sz="1750" dirty="0">
                <a:solidFill>
                  <a:srgbClr val="DCD7E5"/>
                </a:solidFill>
                <a:ea typeface="Heebo Light" pitchFamily="34" charset="-122"/>
                <a:cs typeface="Heebo Light" pitchFamily="34" charset="-120"/>
              </a:rPr>
              <a:t> Upload and download PDF policy documents easily.</a:t>
            </a:r>
            <a:endParaRPr lang="en-US" sz="1750" dirty="0"/>
          </a:p>
        </p:txBody>
      </p:sp>
      <p:sp>
        <p:nvSpPr>
          <p:cNvPr id="7" name="Text 5"/>
          <p:cNvSpPr/>
          <p:nvPr/>
        </p:nvSpPr>
        <p:spPr>
          <a:xfrm>
            <a:off x="7599521" y="433875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CD7E5"/>
                </a:solidFill>
                <a:ea typeface="Heebo Light" pitchFamily="34" charset="-122"/>
                <a:cs typeface="Heebo Light" pitchFamily="34" charset="-120"/>
              </a:rPr>
              <a:t>Policy Lifecycle:</a:t>
            </a:r>
            <a:r>
              <a:rPr lang="en-US" sz="1750" dirty="0">
                <a:solidFill>
                  <a:srgbClr val="DCD7E5"/>
                </a:solidFill>
                <a:ea typeface="Heebo Light" pitchFamily="34" charset="-122"/>
                <a:cs typeface="Heebo Light" pitchFamily="34" charset="-120"/>
              </a:rPr>
              <a:t> Track status changes and automate expiry reminders.</a:t>
            </a:r>
            <a:endParaRPr lang="en-US" sz="1750" dirty="0"/>
          </a:p>
        </p:txBody>
      </p:sp>
      <p:sp>
        <p:nvSpPr>
          <p:cNvPr id="8" name="Text 6"/>
          <p:cNvSpPr/>
          <p:nvPr/>
        </p:nvSpPr>
        <p:spPr>
          <a:xfrm>
            <a:off x="7599521" y="514385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DCD7E5"/>
                </a:solidFill>
                <a:ea typeface="Heebo Light" pitchFamily="34" charset="-122"/>
                <a:cs typeface="Heebo Light" pitchFamily="34" charset="-120"/>
              </a:rPr>
              <a:t>Email Notifications:</a:t>
            </a:r>
            <a:r>
              <a:rPr lang="en-US" sz="1750" dirty="0">
                <a:solidFill>
                  <a:srgbClr val="DCD7E5"/>
                </a:solidFill>
                <a:ea typeface="Heebo Light" pitchFamily="34" charset="-122"/>
                <a:cs typeface="Heebo Light" pitchFamily="34" charset="-120"/>
              </a:rPr>
              <a:t> Automated alerts for quotes, payments, and policy expiry.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2346" y="596808"/>
            <a:ext cx="12764333" cy="708779"/>
          </a:xfrm>
          <a:prstGeom prst="rect">
            <a:avLst/>
          </a:prstGeom>
          <a:noFill/>
          <a:ln/>
        </p:spPr>
        <p:txBody>
          <a:bodyPr wrap="none" lIns="0" tIns="0" rIns="0" bIns="0" rtlCol="0" anchor="t"/>
          <a:lstStyle/>
          <a:p>
            <a:pPr>
              <a:lnSpc>
                <a:spcPts val="5550"/>
              </a:lnSpc>
            </a:pPr>
            <a:r>
              <a:rPr lang="en-IN" sz="4800" dirty="0">
                <a:solidFill>
                  <a:schemeClr val="bg1"/>
                </a:solidFill>
              </a:rPr>
              <a:t>Authentication &amp; Authorization (Planned)</a:t>
            </a:r>
            <a:endParaRPr lang="en-US" sz="4450" dirty="0">
              <a:solidFill>
                <a:schemeClr val="bg1"/>
              </a:solidFill>
            </a:endParaRPr>
          </a:p>
        </p:txBody>
      </p:sp>
      <p:sp>
        <p:nvSpPr>
          <p:cNvPr id="6" name="Text 4"/>
          <p:cNvSpPr/>
          <p:nvPr/>
        </p:nvSpPr>
        <p:spPr>
          <a:xfrm>
            <a:off x="392347" y="1650380"/>
            <a:ext cx="13451884" cy="6188927"/>
          </a:xfrm>
          <a:prstGeom prst="rect">
            <a:avLst/>
          </a:prstGeom>
          <a:noFill/>
          <a:ln/>
        </p:spPr>
        <p:txBody>
          <a:bodyPr wrap="square" lIns="0" tIns="0" rIns="0" bIns="0" rtlCol="0" anchor="t"/>
          <a:lstStyle/>
          <a:p>
            <a:pPr marL="342900" indent="-342900">
              <a:lnSpc>
                <a:spcPts val="2850"/>
              </a:lnSpc>
              <a:buSzPct val="100000"/>
              <a:buChar char="•"/>
            </a:pPr>
            <a:r>
              <a:rPr lang="en-US" sz="2400" dirty="0">
                <a:solidFill>
                  <a:schemeClr val="bg1">
                    <a:lumMod val="95000"/>
                  </a:schemeClr>
                </a:solidFill>
              </a:rPr>
              <a:t>✅ </a:t>
            </a:r>
            <a:r>
              <a:rPr lang="en-US" sz="2400" b="1" dirty="0">
                <a:solidFill>
                  <a:schemeClr val="bg1">
                    <a:lumMod val="95000"/>
                  </a:schemeClr>
                </a:solidFill>
              </a:rPr>
              <a:t>Open APIs currently enabled</a:t>
            </a:r>
            <a:r>
              <a:rPr lang="en-US" sz="2400" dirty="0">
                <a:solidFill>
                  <a:schemeClr val="bg1">
                    <a:lumMod val="95000"/>
                  </a:schemeClr>
                </a:solidFill>
              </a:rPr>
              <a:t> for demo and testing</a:t>
            </a:r>
            <a:r>
              <a:rPr lang="en-US" sz="2400" dirty="0">
                <a:solidFill>
                  <a:schemeClr val="bg1">
                    <a:lumMod val="95000"/>
                  </a:schemeClr>
                </a:solidFill>
                <a:latin typeface="Heebo Light" pitchFamily="34" charset="0"/>
                <a:ea typeface="Heebo Light" pitchFamily="34" charset="-122"/>
                <a:cs typeface="Heebo Light" pitchFamily="34" charset="-120"/>
              </a:rPr>
              <a:t>.</a:t>
            </a:r>
          </a:p>
          <a:p>
            <a:pPr marL="342900" indent="-342900">
              <a:lnSpc>
                <a:spcPts val="2850"/>
              </a:lnSpc>
              <a:buSzPct val="100000"/>
              <a:buChar char="•"/>
            </a:pPr>
            <a:endParaRPr lang="en-US" sz="1750" dirty="0">
              <a:solidFill>
                <a:schemeClr val="bg1">
                  <a:lumMod val="95000"/>
                </a:schemeClr>
              </a:solidFill>
              <a:latin typeface="Heebo Light" pitchFamily="34" charset="0"/>
              <a:ea typeface="Heebo Light" pitchFamily="34" charset="-122"/>
              <a:cs typeface="Heebo Light" pitchFamily="34" charset="-120"/>
            </a:endParaRPr>
          </a:p>
          <a:p>
            <a:pPr marL="342900" indent="-342900">
              <a:lnSpc>
                <a:spcPts val="2850"/>
              </a:lnSpc>
              <a:buSzPct val="100000"/>
              <a:buChar char="•"/>
            </a:pPr>
            <a:endParaRPr lang="en-US" sz="1750" dirty="0">
              <a:solidFill>
                <a:schemeClr val="bg1">
                  <a:lumMod val="95000"/>
                </a:schemeClr>
              </a:solidFill>
              <a:latin typeface="Heebo Light" pitchFamily="34" charset="0"/>
              <a:ea typeface="Heebo Light" pitchFamily="34" charset="-122"/>
              <a:cs typeface="Heebo Light" pitchFamily="34" charset="-120"/>
            </a:endParaRPr>
          </a:p>
          <a:p>
            <a:pPr marL="342900" indent="-342900">
              <a:lnSpc>
                <a:spcPts val="2850"/>
              </a:lnSpc>
              <a:buSzPct val="100000"/>
              <a:buChar char="•"/>
            </a:pPr>
            <a:endParaRPr lang="en-US" sz="1750" dirty="0">
              <a:solidFill>
                <a:schemeClr val="bg1">
                  <a:lumMod val="95000"/>
                </a:schemeClr>
              </a:solidFill>
              <a:latin typeface="Heebo Light" pitchFamily="34" charset="0"/>
              <a:ea typeface="Heebo Light" pitchFamily="34" charset="-122"/>
              <a:cs typeface="Heebo Light" pitchFamily="34" charset="-120"/>
            </a:endParaRPr>
          </a:p>
          <a:p>
            <a:pPr marL="342900" indent="-342900" algn="l">
              <a:lnSpc>
                <a:spcPts val="2850"/>
              </a:lnSpc>
              <a:buSzPct val="100000"/>
              <a:buChar char="•"/>
            </a:pPr>
            <a:endParaRPr lang="en-US" sz="1750" dirty="0">
              <a:solidFill>
                <a:schemeClr val="bg1">
                  <a:lumMod val="95000"/>
                </a:schemeClr>
              </a:solidFill>
              <a:latin typeface="Heebo Light" pitchFamily="34" charset="0"/>
              <a:cs typeface="Heebo Light" pitchFamily="34" charset="-120"/>
            </a:endParaRPr>
          </a:p>
          <a:p>
            <a:pPr marL="342900" indent="-342900" algn="l">
              <a:lnSpc>
                <a:spcPts val="2850"/>
              </a:lnSpc>
              <a:buSzPct val="100000"/>
              <a:buChar char="•"/>
            </a:pPr>
            <a:endParaRPr lang="en-US" sz="1750" dirty="0">
              <a:solidFill>
                <a:schemeClr val="bg1">
                  <a:lumMod val="95000"/>
                </a:schemeClr>
              </a:solidFill>
            </a:endParaRPr>
          </a:p>
        </p:txBody>
      </p:sp>
      <p:sp>
        <p:nvSpPr>
          <p:cNvPr id="7" name="Text 5"/>
          <p:cNvSpPr/>
          <p:nvPr/>
        </p:nvSpPr>
        <p:spPr>
          <a:xfrm>
            <a:off x="7599521" y="4338757"/>
            <a:ext cx="6244709" cy="725805"/>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8" name="Text 6"/>
          <p:cNvSpPr/>
          <p:nvPr/>
        </p:nvSpPr>
        <p:spPr>
          <a:xfrm>
            <a:off x="7599521" y="5143857"/>
            <a:ext cx="6244709" cy="725805"/>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13" name="Rectangle 5">
            <a:extLst>
              <a:ext uri="{FF2B5EF4-FFF2-40B4-BE49-F238E27FC236}">
                <a16:creationId xmlns:a16="http://schemas.microsoft.com/office/drawing/2014/main" id="{5FAD1BB8-AF26-FC4E-9147-5ABC852F2163}"/>
              </a:ext>
            </a:extLst>
          </p:cNvPr>
          <p:cNvSpPr>
            <a:spLocks noChangeArrowheads="1"/>
          </p:cNvSpPr>
          <p:nvPr/>
        </p:nvSpPr>
        <p:spPr bwMode="auto">
          <a:xfrm>
            <a:off x="278780" y="1905684"/>
            <a:ext cx="8182048"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lumMod val="9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lumMod val="95000"/>
                  </a:schemeClr>
                </a:solidFill>
                <a:effectLst/>
              </a:rPr>
              <a:t> </a:t>
            </a:r>
            <a:r>
              <a:rPr kumimoji="0" lang="en-US" altLang="en-US" sz="1800" b="1" i="0" u="none" strike="noStrike" cap="none" normalizeH="0" baseline="0" dirty="0">
                <a:ln>
                  <a:noFill/>
                </a:ln>
                <a:solidFill>
                  <a:schemeClr val="bg1">
                    <a:lumMod val="95000"/>
                  </a:schemeClr>
                </a:solidFill>
                <a:effectLst/>
              </a:rPr>
              <a:t>JWT-based login/signup structure implemented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lumMod val="9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lumMod val="95000"/>
                  </a:schemeClr>
                </a:solidFill>
                <a:effectLst/>
              </a:rPr>
              <a:t>👥 </a:t>
            </a:r>
            <a:r>
              <a:rPr kumimoji="0" lang="en-US" altLang="en-US" sz="1800" b="1" i="0" u="none" strike="noStrike" cap="none" normalizeH="0" baseline="0" dirty="0">
                <a:ln>
                  <a:noFill/>
                </a:ln>
                <a:solidFill>
                  <a:schemeClr val="bg1">
                    <a:lumMod val="95000"/>
                  </a:schemeClr>
                </a:solidFill>
                <a:effectLst/>
              </a:rPr>
              <a:t>Role-Based Access Control (RBAC)</a:t>
            </a:r>
            <a:r>
              <a:rPr kumimoji="0" lang="en-US" altLang="en-US" sz="1800" b="0" i="0" u="none" strike="noStrike" cap="none" normalizeH="0" baseline="0" dirty="0">
                <a:ln>
                  <a:noFill/>
                </a:ln>
                <a:solidFill>
                  <a:schemeClr val="bg1">
                    <a:lumMod val="95000"/>
                  </a:schemeClr>
                </a:solidFill>
                <a:effectLst/>
              </a:rPr>
              <a:t> planned with the following roles: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lumMod val="95000"/>
                </a:schemeClr>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lumMod val="95000"/>
                  </a:schemeClr>
                </a:solidFill>
                <a:effectLst/>
              </a:rPr>
              <a:t>CUSTOMER</a:t>
            </a:r>
            <a:r>
              <a:rPr kumimoji="0" lang="en-US" altLang="en-US" sz="1800" b="0" i="0" u="none" strike="noStrike" cap="none" normalizeH="0" baseline="0" dirty="0">
                <a:ln>
                  <a:noFill/>
                </a:ln>
                <a:solidFill>
                  <a:schemeClr val="bg1">
                    <a:lumMod val="95000"/>
                  </a:schemeClr>
                </a:solidFill>
                <a:effectLst/>
              </a:rPr>
              <a:t> – Can submit proposals, make payments, track policies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lumMod val="95000"/>
                  </a:schemeClr>
                </a:solidFill>
                <a:effectLst/>
              </a:rPr>
              <a:t>EMPLOYEE</a:t>
            </a:r>
            <a:r>
              <a:rPr kumimoji="0" lang="en-US" altLang="en-US" sz="1800" b="0" i="0" u="none" strike="noStrike" cap="none" normalizeH="0" baseline="0" dirty="0">
                <a:ln>
                  <a:noFill/>
                </a:ln>
                <a:solidFill>
                  <a:schemeClr val="bg1">
                    <a:lumMod val="95000"/>
                  </a:schemeClr>
                </a:solidFill>
                <a:effectLst/>
              </a:rPr>
              <a:t> – Can review proposals, approve/reject, request documents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lumMod val="95000"/>
                  </a:schemeClr>
                </a:solidFill>
                <a:effectLst/>
              </a:rPr>
              <a:t>ADMIN</a:t>
            </a:r>
            <a:r>
              <a:rPr kumimoji="0" lang="en-US" altLang="en-US" sz="1800" b="0" i="0" u="none" strike="noStrike" cap="none" normalizeH="0" baseline="0" dirty="0">
                <a:ln>
                  <a:noFill/>
                </a:ln>
                <a:solidFill>
                  <a:schemeClr val="bg1">
                    <a:lumMod val="95000"/>
                  </a:schemeClr>
                </a:solidFill>
                <a:effectLst/>
              </a:rPr>
              <a:t> – Full access to manage users, policies, and roles</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dirty="0">
              <a:solidFill>
                <a:schemeClr val="bg1">
                  <a:lumMod val="95000"/>
                </a:schemeClr>
              </a:solidFill>
            </a:endParaRP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lumMod val="9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lumMod val="95000"/>
                  </a:schemeClr>
                </a:solidFill>
                <a:effectLst/>
              </a:rPr>
              <a:t>🛡️ </a:t>
            </a:r>
            <a:r>
              <a:rPr kumimoji="0" lang="en-US" altLang="en-US" sz="1800" b="1" i="0" u="none" strike="noStrike" cap="none" normalizeH="0" baseline="0" dirty="0">
                <a:ln>
                  <a:noFill/>
                </a:ln>
                <a:solidFill>
                  <a:schemeClr val="bg1">
                    <a:lumMod val="95000"/>
                  </a:schemeClr>
                </a:solidFill>
                <a:effectLst/>
              </a:rPr>
              <a:t>Access control hooks in place</a:t>
            </a:r>
            <a:r>
              <a:rPr kumimoji="0" lang="en-US" altLang="en-US" sz="1800" b="0" i="0" u="none" strike="noStrike" cap="none" normalizeH="0" baseline="0" dirty="0">
                <a:ln>
                  <a:noFill/>
                </a:ln>
                <a:solidFill>
                  <a:schemeClr val="bg1">
                    <a:lumMod val="95000"/>
                  </a:schemeClr>
                </a:solidFill>
                <a:effectLst/>
              </a:rPr>
              <a:t> using Spring Security annotations (</a:t>
            </a:r>
            <a:r>
              <a:rPr kumimoji="0" lang="en-US" altLang="en-US" sz="1000" b="0" i="0" u="none" strike="noStrike" cap="none" normalizeH="0" baseline="0" dirty="0">
                <a:ln>
                  <a:noFill/>
                </a:ln>
                <a:solidFill>
                  <a:schemeClr val="bg1">
                    <a:lumMod val="95000"/>
                  </a:schemeClr>
                </a:solidFill>
                <a:effectLst/>
              </a:rPr>
              <a:t>@PreAuthorize</a:t>
            </a:r>
            <a:r>
              <a:rPr kumimoji="0" lang="en-US" altLang="en-US" sz="900" b="0" i="0" u="none" strike="noStrike" cap="none" normalizeH="0" baseline="0" dirty="0">
                <a:ln>
                  <a:noFill/>
                </a:ln>
                <a:solidFill>
                  <a:schemeClr val="bg1">
                    <a:lumMod val="95000"/>
                  </a:schemeClr>
                </a:solidFill>
                <a:effectLst/>
              </a:rPr>
              <a:t>, </a:t>
            </a:r>
            <a:r>
              <a:rPr kumimoji="0" lang="en-US" altLang="en-US" sz="1000" b="0" i="0" u="none" strike="noStrike" cap="none" normalizeH="0" baseline="0" dirty="0">
                <a:ln>
                  <a:noFill/>
                </a:ln>
                <a:solidFill>
                  <a:schemeClr val="bg1">
                    <a:lumMod val="95000"/>
                  </a:schemeClr>
                </a:solidFill>
                <a:effectLst/>
              </a:rPr>
              <a:t>@Secured</a:t>
            </a:r>
            <a:r>
              <a:rPr kumimoji="0" lang="en-US" altLang="en-US" sz="900" b="0" i="0" u="none" strike="noStrike" cap="none" normalizeH="0" baseline="0" dirty="0">
                <a:ln>
                  <a:noFill/>
                </a:ln>
                <a:solidFill>
                  <a:schemeClr val="bg1">
                    <a:lumMod val="95000"/>
                  </a:schemeClr>
                </a:solidFill>
                <a:effectLst/>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bg1">
                  <a:lumMod val="9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bg1">
                    <a:lumMod val="95000"/>
                  </a:schemeClr>
                </a:solidFill>
                <a:effectLst/>
              </a:rPr>
              <a:t>🚀 Easily extendable to secure all endpoints when moved to production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lumMod val="95000"/>
                </a:schemeClr>
              </a:solidFill>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93274" y="635437"/>
            <a:ext cx="8557452" cy="6757822"/>
          </a:xfrm>
          <a:prstGeom prst="rect">
            <a:avLst/>
          </a:prstGeom>
          <a:noFill/>
          <a:ln/>
        </p:spPr>
        <p:txBody>
          <a:bodyPr wrap="none" lIns="0" tIns="0" rIns="0" bIns="0" rtlCol="0" anchor="t"/>
          <a:lstStyle/>
          <a:p>
            <a:r>
              <a:rPr lang="en-IN" sz="6000" b="1" dirty="0">
                <a:solidFill>
                  <a:schemeClr val="bg1"/>
                </a:solidFill>
              </a:rPr>
              <a:t>Testing &amp; Documentation</a:t>
            </a:r>
          </a:p>
          <a:p>
            <a:endParaRPr lang="en-IN" sz="6000" b="1" dirty="0">
              <a:solidFill>
                <a:schemeClr val="bg1"/>
              </a:solidFill>
            </a:endParaRPr>
          </a:p>
          <a:p>
            <a:r>
              <a:rPr lang="en-IN" dirty="0">
                <a:solidFill>
                  <a:schemeClr val="bg1"/>
                </a:solidFill>
              </a:rPr>
              <a:t>🧪 </a:t>
            </a:r>
            <a:r>
              <a:rPr lang="en-IN" b="1" dirty="0">
                <a:solidFill>
                  <a:schemeClr val="bg1"/>
                </a:solidFill>
              </a:rPr>
              <a:t>Unit &amp; Integration Testing</a:t>
            </a:r>
          </a:p>
          <a:p>
            <a:endParaRPr lang="en-IN" dirty="0">
              <a:solidFill>
                <a:schemeClr val="bg1"/>
              </a:solidFill>
            </a:endParaRPr>
          </a:p>
          <a:p>
            <a:pPr lvl="1"/>
            <a:r>
              <a:rPr lang="en-IN" dirty="0">
                <a:solidFill>
                  <a:schemeClr val="bg1"/>
                </a:solidFill>
              </a:rPr>
              <a:t>Frameworks used: </a:t>
            </a:r>
            <a:r>
              <a:rPr lang="en-IN" b="1" dirty="0">
                <a:solidFill>
                  <a:schemeClr val="bg1"/>
                </a:solidFill>
              </a:rPr>
              <a:t>JUnit</a:t>
            </a:r>
            <a:r>
              <a:rPr lang="en-IN" dirty="0">
                <a:solidFill>
                  <a:schemeClr val="bg1"/>
                </a:solidFill>
              </a:rPr>
              <a:t> and </a:t>
            </a:r>
            <a:r>
              <a:rPr lang="en-IN" b="1" dirty="0">
                <a:solidFill>
                  <a:schemeClr val="bg1"/>
                </a:solidFill>
              </a:rPr>
              <a:t>Spring Boot Test</a:t>
            </a:r>
          </a:p>
          <a:p>
            <a:pPr lvl="1"/>
            <a:endParaRPr lang="en-IN" dirty="0">
              <a:solidFill>
                <a:schemeClr val="bg1"/>
              </a:solidFill>
            </a:endParaRPr>
          </a:p>
          <a:p>
            <a:pPr lvl="1"/>
            <a:r>
              <a:rPr lang="en-IN" dirty="0">
                <a:solidFill>
                  <a:schemeClr val="bg1"/>
                </a:solidFill>
              </a:rPr>
              <a:t>Focused on </a:t>
            </a:r>
            <a:r>
              <a:rPr lang="en-IN" b="1" dirty="0">
                <a:solidFill>
                  <a:schemeClr val="bg1"/>
                </a:solidFill>
              </a:rPr>
              <a:t>service</a:t>
            </a:r>
            <a:r>
              <a:rPr lang="en-IN" dirty="0">
                <a:solidFill>
                  <a:schemeClr val="bg1"/>
                </a:solidFill>
              </a:rPr>
              <a:t> and </a:t>
            </a:r>
            <a:r>
              <a:rPr lang="en-IN" b="1" dirty="0">
                <a:solidFill>
                  <a:schemeClr val="bg1"/>
                </a:solidFill>
              </a:rPr>
              <a:t>controller</a:t>
            </a:r>
            <a:r>
              <a:rPr lang="en-IN" dirty="0">
                <a:solidFill>
                  <a:schemeClr val="bg1"/>
                </a:solidFill>
              </a:rPr>
              <a:t> layers for business logic and API flow validation</a:t>
            </a:r>
          </a:p>
          <a:p>
            <a:pPr lvl="1"/>
            <a:endParaRPr lang="en-IN" dirty="0">
              <a:solidFill>
                <a:schemeClr val="bg1"/>
              </a:solidFill>
            </a:endParaRPr>
          </a:p>
          <a:p>
            <a:r>
              <a:rPr lang="en-IN" dirty="0">
                <a:solidFill>
                  <a:schemeClr val="bg1"/>
                </a:solidFill>
              </a:rPr>
              <a:t>📘 </a:t>
            </a:r>
            <a:r>
              <a:rPr lang="en-IN" b="1" dirty="0">
                <a:solidFill>
                  <a:schemeClr val="bg1"/>
                </a:solidFill>
              </a:rPr>
              <a:t>API Testing &amp; Documentation</a:t>
            </a:r>
          </a:p>
          <a:p>
            <a:endParaRPr lang="en-IN" dirty="0">
              <a:solidFill>
                <a:schemeClr val="bg1"/>
              </a:solidFill>
            </a:endParaRPr>
          </a:p>
          <a:p>
            <a:pPr lvl="1"/>
            <a:r>
              <a:rPr lang="en-IN" b="1" dirty="0">
                <a:solidFill>
                  <a:schemeClr val="bg1"/>
                </a:solidFill>
              </a:rPr>
              <a:t>Swagger UI</a:t>
            </a:r>
            <a:r>
              <a:rPr lang="en-IN" dirty="0">
                <a:solidFill>
                  <a:schemeClr val="bg1"/>
                </a:solidFill>
              </a:rPr>
              <a:t> for live API documentation and testing</a:t>
            </a:r>
          </a:p>
          <a:p>
            <a:pPr lvl="1"/>
            <a:r>
              <a:rPr lang="en-IN" b="1" dirty="0">
                <a:solidFill>
                  <a:schemeClr val="bg1"/>
                </a:solidFill>
              </a:rPr>
              <a:t>Postman</a:t>
            </a:r>
            <a:r>
              <a:rPr lang="en-IN" dirty="0">
                <a:solidFill>
                  <a:schemeClr val="bg1"/>
                </a:solidFill>
              </a:rPr>
              <a:t> used for manual testing and collection sharing</a:t>
            </a:r>
          </a:p>
          <a:p>
            <a:pPr lvl="1"/>
            <a:endParaRPr lang="en-IN" dirty="0">
              <a:solidFill>
                <a:schemeClr val="bg1"/>
              </a:solidFill>
            </a:endParaRPr>
          </a:p>
          <a:p>
            <a:pPr lvl="1"/>
            <a:endParaRPr lang="en-IN" dirty="0">
              <a:solidFill>
                <a:schemeClr val="bg1"/>
              </a:solidFill>
            </a:endParaRPr>
          </a:p>
          <a:p>
            <a:r>
              <a:rPr lang="en-IN" dirty="0">
                <a:solidFill>
                  <a:schemeClr val="bg1"/>
                </a:solidFill>
              </a:rPr>
              <a:t>🧾 </a:t>
            </a:r>
            <a:r>
              <a:rPr lang="en-IN" b="1" dirty="0">
                <a:solidFill>
                  <a:schemeClr val="bg1"/>
                </a:solidFill>
              </a:rPr>
              <a:t>Structured JSON Error Responses</a:t>
            </a:r>
            <a:endParaRPr lang="en-IN" dirty="0">
              <a:solidFill>
                <a:schemeClr val="bg1"/>
              </a:solidFill>
            </a:endParaRPr>
          </a:p>
          <a:p>
            <a:pPr lvl="1"/>
            <a:r>
              <a:rPr lang="en-IN" dirty="0">
                <a:solidFill>
                  <a:schemeClr val="bg1"/>
                </a:solidFill>
              </a:rPr>
              <a:t>Custom global exception handling</a:t>
            </a:r>
          </a:p>
          <a:p>
            <a:pPr lvl="1"/>
            <a:r>
              <a:rPr lang="en-IN" dirty="0">
                <a:solidFill>
                  <a:schemeClr val="bg1"/>
                </a:solidFill>
              </a:rPr>
              <a:t>User-readable messages with HTTP status codes</a:t>
            </a:r>
          </a:p>
        </p:txBody>
      </p:sp>
      <p:sp>
        <p:nvSpPr>
          <p:cNvPr id="6" name="Text 3"/>
          <p:cNvSpPr/>
          <p:nvPr/>
        </p:nvSpPr>
        <p:spPr>
          <a:xfrm>
            <a:off x="1281589" y="2034421"/>
            <a:ext cx="7197804" cy="607695"/>
          </a:xfrm>
          <a:prstGeom prst="rect">
            <a:avLst/>
          </a:prstGeom>
          <a:noFill/>
          <a:ln/>
        </p:spPr>
        <p:txBody>
          <a:bodyPr wrap="square" lIns="0" tIns="0" rIns="0" bIns="0" rtlCol="0" anchor="t"/>
          <a:lstStyle/>
          <a:p>
            <a:pPr marL="0" indent="0" algn="l">
              <a:lnSpc>
                <a:spcPts val="2350"/>
              </a:lnSpc>
              <a:buNone/>
            </a:pPr>
            <a:endParaRPr lang="en-US" sz="1450" dirty="0"/>
          </a:p>
        </p:txBody>
      </p:sp>
      <p:sp>
        <p:nvSpPr>
          <p:cNvPr id="9" name="Text 6"/>
          <p:cNvSpPr/>
          <p:nvPr/>
        </p:nvSpPr>
        <p:spPr>
          <a:xfrm>
            <a:off x="1281589" y="3497580"/>
            <a:ext cx="7197804" cy="607695"/>
          </a:xfrm>
          <a:prstGeom prst="rect">
            <a:avLst/>
          </a:prstGeom>
          <a:noFill/>
          <a:ln/>
        </p:spPr>
        <p:txBody>
          <a:bodyPr wrap="square" lIns="0" tIns="0" rIns="0" bIns="0" rtlCol="0" anchor="t"/>
          <a:lstStyle/>
          <a:p>
            <a:pPr marL="0" indent="0" algn="l">
              <a:lnSpc>
                <a:spcPts val="2350"/>
              </a:lnSpc>
              <a:buNone/>
            </a:pPr>
            <a:endParaRPr lang="en-US" sz="1450" dirty="0"/>
          </a:p>
        </p:txBody>
      </p:sp>
      <p:sp>
        <p:nvSpPr>
          <p:cNvPr id="12" name="Text 9"/>
          <p:cNvSpPr/>
          <p:nvPr/>
        </p:nvSpPr>
        <p:spPr>
          <a:xfrm>
            <a:off x="1281589" y="4960739"/>
            <a:ext cx="7197804" cy="303848"/>
          </a:xfrm>
          <a:prstGeom prst="rect">
            <a:avLst/>
          </a:prstGeom>
          <a:noFill/>
          <a:ln/>
        </p:spPr>
        <p:txBody>
          <a:bodyPr wrap="none" lIns="0" tIns="0" rIns="0" bIns="0" rtlCol="0" anchor="t"/>
          <a:lstStyle/>
          <a:p>
            <a:pPr marL="0" indent="0" algn="l">
              <a:lnSpc>
                <a:spcPts val="2350"/>
              </a:lnSpc>
              <a:buNone/>
            </a:pPr>
            <a:endParaRPr lang="en-US" sz="1450" dirty="0"/>
          </a:p>
        </p:txBody>
      </p:sp>
      <p:sp>
        <p:nvSpPr>
          <p:cNvPr id="15" name="Text 12"/>
          <p:cNvSpPr/>
          <p:nvPr/>
        </p:nvSpPr>
        <p:spPr>
          <a:xfrm>
            <a:off x="1281589" y="6120051"/>
            <a:ext cx="7197804" cy="607695"/>
          </a:xfrm>
          <a:prstGeom prst="rect">
            <a:avLst/>
          </a:prstGeom>
          <a:noFill/>
          <a:ln/>
        </p:spPr>
        <p:txBody>
          <a:bodyPr wrap="square" lIns="0" tIns="0" rIns="0" bIns="0" rtlCol="0" anchor="t"/>
          <a:lstStyle/>
          <a:p>
            <a:pPr marL="0" indent="0" algn="l">
              <a:lnSpc>
                <a:spcPts val="2350"/>
              </a:lnSpc>
              <a:buNone/>
            </a:pPr>
            <a:endParaRPr lang="en-US" sz="1450" dirty="0"/>
          </a:p>
        </p:txBody>
      </p:sp>
      <p:sp>
        <p:nvSpPr>
          <p:cNvPr id="16" name="Text 13"/>
          <p:cNvSpPr/>
          <p:nvPr/>
        </p:nvSpPr>
        <p:spPr>
          <a:xfrm>
            <a:off x="664607" y="6941344"/>
            <a:ext cx="7814786" cy="607695"/>
          </a:xfrm>
          <a:prstGeom prst="rect">
            <a:avLst/>
          </a:prstGeom>
          <a:noFill/>
          <a:ln/>
        </p:spPr>
        <p:txBody>
          <a:bodyPr wrap="square" lIns="0" tIns="0" rIns="0" bIns="0" rtlCol="0" anchor="t"/>
          <a:lstStyle/>
          <a:p>
            <a:pPr marL="0" indent="0" algn="l">
              <a:lnSpc>
                <a:spcPts val="2350"/>
              </a:lnSpc>
              <a:buNone/>
            </a:pP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35490-9AA8-6C5A-669B-D02B176DEFC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9254957-B597-7505-C7DF-557AD9E56D5D}"/>
              </a:ext>
            </a:extLst>
          </p:cNvPr>
          <p:cNvSpPr/>
          <p:nvPr/>
        </p:nvSpPr>
        <p:spPr>
          <a:xfrm>
            <a:off x="392346" y="596808"/>
            <a:ext cx="12764333" cy="708779"/>
          </a:xfrm>
          <a:prstGeom prst="rect">
            <a:avLst/>
          </a:prstGeom>
          <a:noFill/>
          <a:ln/>
        </p:spPr>
        <p:txBody>
          <a:bodyPr wrap="none" lIns="0" tIns="0" rIns="0" bIns="0" rtlCol="0" anchor="t"/>
          <a:lstStyle/>
          <a:p>
            <a:r>
              <a:rPr lang="en-IN" sz="4800" b="1" dirty="0">
                <a:solidFill>
                  <a:schemeClr val="bg1"/>
                </a:solidFill>
              </a:rPr>
              <a:t>✅ Features Summary</a:t>
            </a:r>
          </a:p>
        </p:txBody>
      </p:sp>
      <p:sp>
        <p:nvSpPr>
          <p:cNvPr id="6" name="Text 4">
            <a:extLst>
              <a:ext uri="{FF2B5EF4-FFF2-40B4-BE49-F238E27FC236}">
                <a16:creationId xmlns:a16="http://schemas.microsoft.com/office/drawing/2014/main" id="{30671CB9-995F-6027-A254-0BECA85F148D}"/>
              </a:ext>
            </a:extLst>
          </p:cNvPr>
          <p:cNvSpPr/>
          <p:nvPr/>
        </p:nvSpPr>
        <p:spPr>
          <a:xfrm>
            <a:off x="392347" y="1650380"/>
            <a:ext cx="13451884" cy="6188927"/>
          </a:xfrm>
          <a:prstGeom prst="rect">
            <a:avLst/>
          </a:prstGeom>
          <a:noFill/>
          <a:ln/>
        </p:spPr>
        <p:txBody>
          <a:bodyPr wrap="square" lIns="0" tIns="0" rIns="0" bIns="0" rtlCol="0" anchor="t"/>
          <a:lstStyle/>
          <a:p>
            <a:pPr marL="342900" indent="-342900" algn="l">
              <a:lnSpc>
                <a:spcPts val="2850"/>
              </a:lnSpc>
              <a:buSzPct val="100000"/>
              <a:buChar char="•"/>
            </a:pPr>
            <a:endParaRPr lang="en-US" sz="1750" dirty="0">
              <a:solidFill>
                <a:schemeClr val="bg1">
                  <a:lumMod val="95000"/>
                </a:schemeClr>
              </a:solidFill>
            </a:endParaRPr>
          </a:p>
        </p:txBody>
      </p:sp>
      <p:sp>
        <p:nvSpPr>
          <p:cNvPr id="7" name="Text 5">
            <a:extLst>
              <a:ext uri="{FF2B5EF4-FFF2-40B4-BE49-F238E27FC236}">
                <a16:creationId xmlns:a16="http://schemas.microsoft.com/office/drawing/2014/main" id="{B69C1E9E-8644-8B08-401D-1AF95DEB5021}"/>
              </a:ext>
            </a:extLst>
          </p:cNvPr>
          <p:cNvSpPr/>
          <p:nvPr/>
        </p:nvSpPr>
        <p:spPr>
          <a:xfrm>
            <a:off x="7599521" y="4338757"/>
            <a:ext cx="6244709" cy="725805"/>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8" name="Text 6">
            <a:extLst>
              <a:ext uri="{FF2B5EF4-FFF2-40B4-BE49-F238E27FC236}">
                <a16:creationId xmlns:a16="http://schemas.microsoft.com/office/drawing/2014/main" id="{D61B66DB-0970-6879-766F-320723A457D0}"/>
              </a:ext>
            </a:extLst>
          </p:cNvPr>
          <p:cNvSpPr/>
          <p:nvPr/>
        </p:nvSpPr>
        <p:spPr>
          <a:xfrm>
            <a:off x="7599521" y="5143857"/>
            <a:ext cx="6244709" cy="725805"/>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13" name="Rectangle 5">
            <a:extLst>
              <a:ext uri="{FF2B5EF4-FFF2-40B4-BE49-F238E27FC236}">
                <a16:creationId xmlns:a16="http://schemas.microsoft.com/office/drawing/2014/main" id="{08B4F877-8D89-F096-4BC7-10BE3ECB131B}"/>
              </a:ext>
            </a:extLst>
          </p:cNvPr>
          <p:cNvSpPr>
            <a:spLocks noChangeArrowheads="1"/>
          </p:cNvSpPr>
          <p:nvPr/>
        </p:nvSpPr>
        <p:spPr bwMode="auto">
          <a:xfrm>
            <a:off x="278780" y="1767187"/>
            <a:ext cx="712246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r>
              <a:rPr lang="en-IN" dirty="0">
                <a:solidFill>
                  <a:schemeClr val="bg1"/>
                </a:solidFill>
              </a:rPr>
              <a:t>✔️ </a:t>
            </a:r>
            <a:r>
              <a:rPr lang="en-IN" b="1" dirty="0">
                <a:solidFill>
                  <a:schemeClr val="bg1"/>
                </a:solidFill>
              </a:rPr>
              <a:t>RESTful APIs</a:t>
            </a:r>
            <a:r>
              <a:rPr lang="en-IN" dirty="0">
                <a:solidFill>
                  <a:schemeClr val="bg1"/>
                </a:solidFill>
              </a:rPr>
              <a:t> for seamless frontend-backend communication</a:t>
            </a:r>
          </a:p>
          <a:p>
            <a:endParaRPr lang="en-IN" dirty="0">
              <a:solidFill>
                <a:schemeClr val="bg1"/>
              </a:solidFill>
            </a:endParaRPr>
          </a:p>
          <a:p>
            <a:r>
              <a:rPr lang="en-IN" dirty="0">
                <a:solidFill>
                  <a:schemeClr val="bg1"/>
                </a:solidFill>
              </a:rPr>
              <a:t>✔️ </a:t>
            </a:r>
            <a:r>
              <a:rPr lang="en-IN" b="1" dirty="0">
                <a:solidFill>
                  <a:schemeClr val="bg1"/>
                </a:solidFill>
              </a:rPr>
              <a:t>Layered Architecture</a:t>
            </a:r>
            <a:r>
              <a:rPr lang="en-IN" dirty="0">
                <a:solidFill>
                  <a:schemeClr val="bg1"/>
                </a:solidFill>
              </a:rPr>
              <a:t> with clear separation of concerns</a:t>
            </a:r>
          </a:p>
          <a:p>
            <a:endParaRPr lang="en-IN" dirty="0">
              <a:solidFill>
                <a:schemeClr val="bg1"/>
              </a:solidFill>
            </a:endParaRPr>
          </a:p>
          <a:p>
            <a:r>
              <a:rPr lang="en-IN" dirty="0">
                <a:solidFill>
                  <a:schemeClr val="bg1"/>
                </a:solidFill>
              </a:rPr>
              <a:t>✔️ </a:t>
            </a:r>
            <a:r>
              <a:rPr lang="en-IN" b="1" dirty="0">
                <a:solidFill>
                  <a:schemeClr val="bg1"/>
                </a:solidFill>
              </a:rPr>
              <a:t>DTO-Based Design</a:t>
            </a:r>
            <a:r>
              <a:rPr lang="en-IN" dirty="0">
                <a:solidFill>
                  <a:schemeClr val="bg1"/>
                </a:solidFill>
              </a:rPr>
              <a:t> to ensure clean data exchange</a:t>
            </a:r>
          </a:p>
          <a:p>
            <a:endParaRPr lang="en-IN" dirty="0">
              <a:solidFill>
                <a:schemeClr val="bg1"/>
              </a:solidFill>
            </a:endParaRPr>
          </a:p>
          <a:p>
            <a:r>
              <a:rPr lang="en-IN" dirty="0">
                <a:solidFill>
                  <a:schemeClr val="bg1"/>
                </a:solidFill>
              </a:rPr>
              <a:t>✔️ </a:t>
            </a:r>
            <a:r>
              <a:rPr lang="en-IN" b="1" dirty="0">
                <a:solidFill>
                  <a:schemeClr val="bg1"/>
                </a:solidFill>
              </a:rPr>
              <a:t>Swagger UI Integration</a:t>
            </a:r>
            <a:r>
              <a:rPr lang="en-IN" dirty="0">
                <a:solidFill>
                  <a:schemeClr val="bg1"/>
                </a:solidFill>
              </a:rPr>
              <a:t> for interactive API documentation</a:t>
            </a:r>
          </a:p>
          <a:p>
            <a:endParaRPr lang="en-IN" dirty="0">
              <a:solidFill>
                <a:schemeClr val="bg1"/>
              </a:solidFill>
            </a:endParaRPr>
          </a:p>
          <a:p>
            <a:r>
              <a:rPr lang="en-IN" dirty="0">
                <a:solidFill>
                  <a:schemeClr val="bg1"/>
                </a:solidFill>
              </a:rPr>
              <a:t>✔️ </a:t>
            </a:r>
            <a:r>
              <a:rPr lang="en-IN" b="1" dirty="0">
                <a:solidFill>
                  <a:schemeClr val="bg1"/>
                </a:solidFill>
              </a:rPr>
              <a:t>Modular Codebase</a:t>
            </a:r>
            <a:r>
              <a:rPr lang="en-IN" dirty="0">
                <a:solidFill>
                  <a:schemeClr val="bg1"/>
                </a:solidFill>
              </a:rPr>
              <a:t> following best practices for scalability</a:t>
            </a:r>
          </a:p>
          <a:p>
            <a:endParaRPr lang="en-IN" dirty="0">
              <a:solidFill>
                <a:schemeClr val="bg1"/>
              </a:solidFill>
            </a:endParaRPr>
          </a:p>
          <a:p>
            <a:r>
              <a:rPr lang="en-IN" dirty="0">
                <a:solidFill>
                  <a:schemeClr val="bg1"/>
                </a:solidFill>
              </a:rPr>
              <a:t>✔️ </a:t>
            </a:r>
            <a:r>
              <a:rPr lang="en-IN" b="1" dirty="0">
                <a:solidFill>
                  <a:schemeClr val="bg1"/>
                </a:solidFill>
              </a:rPr>
              <a:t>Relational Database (MySQL)</a:t>
            </a:r>
            <a:r>
              <a:rPr lang="en-IN" dirty="0">
                <a:solidFill>
                  <a:schemeClr val="bg1"/>
                </a:solidFill>
              </a:rPr>
              <a:t> with proper entity relationships</a:t>
            </a:r>
          </a:p>
          <a:p>
            <a:endParaRPr lang="en-IN" dirty="0">
              <a:solidFill>
                <a:schemeClr val="bg1"/>
              </a:solidFill>
            </a:endParaRPr>
          </a:p>
          <a:p>
            <a:r>
              <a:rPr lang="en-IN" dirty="0">
                <a:solidFill>
                  <a:schemeClr val="bg1"/>
                </a:solidFill>
              </a:rPr>
              <a:t>✔️ </a:t>
            </a:r>
            <a:r>
              <a:rPr lang="en-IN" b="1" dirty="0">
                <a:solidFill>
                  <a:schemeClr val="bg1"/>
                </a:solidFill>
              </a:rPr>
              <a:t>Open for Testing</a:t>
            </a:r>
            <a:r>
              <a:rPr lang="en-IN" dirty="0">
                <a:solidFill>
                  <a:schemeClr val="bg1"/>
                </a:solidFill>
              </a:rPr>
              <a:t>, structured for future security upgrades (JWT, RBAC)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9144288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2094</Words>
  <Application>Microsoft Office PowerPoint</Application>
  <PresentationFormat>Custom</PresentationFormat>
  <Paragraphs>345</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Montserrat</vt:lpstr>
      <vt:lpstr>Arial Black</vt:lpstr>
      <vt:lpstr>Arial</vt:lpstr>
      <vt:lpstr>Heebo Light</vt:lpstr>
      <vt:lpstr>Rockwell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j319 Sourabh Vishwakarma</dc:creator>
  <cp:lastModifiedBy>j319 Sourabh Vishwakarma</cp:lastModifiedBy>
  <cp:revision>5</cp:revision>
  <dcterms:created xsi:type="dcterms:W3CDTF">2025-06-28T08:36:47Z</dcterms:created>
  <dcterms:modified xsi:type="dcterms:W3CDTF">2025-07-16T11:21:19Z</dcterms:modified>
</cp:coreProperties>
</file>